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9"/>
  </p:notesMasterIdLst>
  <p:sldIdLst>
    <p:sldId id="538" r:id="rId2"/>
    <p:sldId id="543" r:id="rId3"/>
    <p:sldId id="604" r:id="rId4"/>
    <p:sldId id="545" r:id="rId5"/>
    <p:sldId id="548" r:id="rId6"/>
    <p:sldId id="549" r:id="rId7"/>
    <p:sldId id="547" r:id="rId8"/>
    <p:sldId id="550" r:id="rId9"/>
    <p:sldId id="524" r:id="rId10"/>
    <p:sldId id="552" r:id="rId11"/>
    <p:sldId id="553" r:id="rId12"/>
    <p:sldId id="585" r:id="rId13"/>
    <p:sldId id="586" r:id="rId14"/>
    <p:sldId id="557" r:id="rId15"/>
    <p:sldId id="610" r:id="rId16"/>
    <p:sldId id="544" r:id="rId17"/>
    <p:sldId id="587" r:id="rId18"/>
    <p:sldId id="522" r:id="rId19"/>
    <p:sldId id="528" r:id="rId20"/>
    <p:sldId id="530" r:id="rId21"/>
    <p:sldId id="588" r:id="rId22"/>
    <p:sldId id="589" r:id="rId23"/>
    <p:sldId id="536" r:id="rId24"/>
    <p:sldId id="537" r:id="rId25"/>
    <p:sldId id="511" r:id="rId26"/>
    <p:sldId id="542" r:id="rId27"/>
    <p:sldId id="590" r:id="rId28"/>
    <p:sldId id="605" r:id="rId29"/>
    <p:sldId id="611" r:id="rId30"/>
    <p:sldId id="561" r:id="rId31"/>
    <p:sldId id="592" r:id="rId32"/>
    <p:sldId id="593" r:id="rId33"/>
    <p:sldId id="595" r:id="rId34"/>
    <p:sldId id="594" r:id="rId35"/>
    <p:sldId id="597" r:id="rId36"/>
    <p:sldId id="606" r:id="rId37"/>
    <p:sldId id="612" r:id="rId38"/>
    <p:sldId id="562" r:id="rId39"/>
    <p:sldId id="575" r:id="rId40"/>
    <p:sldId id="577" r:id="rId41"/>
    <p:sldId id="578" r:id="rId42"/>
    <p:sldId id="608" r:id="rId43"/>
    <p:sldId id="601" r:id="rId44"/>
    <p:sldId id="599" r:id="rId45"/>
    <p:sldId id="600" r:id="rId46"/>
    <p:sldId id="607" r:id="rId47"/>
    <p:sldId id="566" r:id="rId48"/>
  </p:sldIdLst>
  <p:sldSz cx="9144000" cy="6858000" type="screen4x3"/>
  <p:notesSz cx="6802438" cy="993457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99"/>
    <a:srgbClr val="0000FF"/>
    <a:srgbClr val="739B06"/>
    <a:srgbClr val="0066FF"/>
    <a:srgbClr val="585A57"/>
    <a:srgbClr val="971B00"/>
    <a:srgbClr val="973444"/>
    <a:srgbClr val="FF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97" autoAdjust="0"/>
    <p:restoredTop sz="94737" autoAdjust="0"/>
  </p:normalViewPr>
  <p:slideViewPr>
    <p:cSldViewPr>
      <p:cViewPr varScale="1">
        <p:scale>
          <a:sx n="64" d="100"/>
          <a:sy n="64" d="100"/>
        </p:scale>
        <p:origin x="1204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0DCCB-B59F-4820-A552-6E393F1DBBAD}" type="datetimeFigureOut">
              <a:rPr lang="zh-TW" altLang="en-US" smtClean="0"/>
              <a:pPr/>
              <a:t>2025/1/16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244" y="4718923"/>
            <a:ext cx="5441950" cy="447055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3141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52631-4906-4B6D-AF80-26A9A387A6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639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52631-4906-4B6D-AF80-26A9A387A634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89872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9" name="Google Shape;33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98777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52631-4906-4B6D-AF80-26A9A387A634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7083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點擊各篇有超連結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52631-4906-4B6D-AF80-26A9A387A634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1124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這頁少了之前數據，紫色標題內容有點奇怪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452631-4906-4B6D-AF80-26A9A387A634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7117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452631-4906-4B6D-AF80-26A9A387A634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6462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452631-4906-4B6D-AF80-26A9A387A634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2361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452631-4906-4B6D-AF80-26A9A387A634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355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452631-4906-4B6D-AF80-26A9A387A634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7648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452631-4906-4B6D-AF80-26A9A387A634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6933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99191" y="1535423"/>
            <a:ext cx="7772400" cy="1470025"/>
          </a:xfrm>
        </p:spPr>
        <p:txBody>
          <a:bodyPr/>
          <a:lstStyle>
            <a:lvl1pPr algn="ctr">
              <a:defRPr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84991" y="4293096"/>
            <a:ext cx="6400800" cy="1752600"/>
          </a:xfrm>
        </p:spPr>
        <p:txBody>
          <a:bodyPr anchor="ctr"/>
          <a:lstStyle>
            <a:lvl1pPr marL="0" indent="0" algn="ctr">
              <a:buNone/>
              <a:defRPr b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/>
              <a:t>按一下以編輯母片副標題樣式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623109" y="6574634"/>
            <a:ext cx="432048" cy="216024"/>
          </a:xfrm>
        </p:spPr>
        <p:txBody>
          <a:bodyPr/>
          <a:lstStyle>
            <a:lvl1pPr algn="ctr">
              <a:defRPr>
                <a:latin typeface="Century Gothic" panose="020B0502020202020204" pitchFamily="34" charset="0"/>
              </a:defRPr>
            </a:lvl1pPr>
          </a:lstStyle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cxnSp>
        <p:nvCxnSpPr>
          <p:cNvPr id="51" name="直線接點 50"/>
          <p:cNvCxnSpPr/>
          <p:nvPr userDrawn="1"/>
        </p:nvCxnSpPr>
        <p:spPr>
          <a:xfrm>
            <a:off x="685800" y="1268760"/>
            <a:ext cx="7916490" cy="0"/>
          </a:xfrm>
          <a:prstGeom prst="line">
            <a:avLst/>
          </a:prstGeom>
          <a:ln w="6350">
            <a:solidFill>
              <a:srgbClr val="9E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接點 51"/>
          <p:cNvCxnSpPr/>
          <p:nvPr userDrawn="1"/>
        </p:nvCxnSpPr>
        <p:spPr>
          <a:xfrm>
            <a:off x="699191" y="4725144"/>
            <a:ext cx="7916490" cy="0"/>
          </a:xfrm>
          <a:prstGeom prst="line">
            <a:avLst/>
          </a:prstGeom>
          <a:ln w="6350">
            <a:solidFill>
              <a:srgbClr val="9E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391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01A9-F96A-4EBD-813B-D3C6D46307ED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624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565-6564-474A-B777-FDA96381800D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6649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77240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1066800" y="1295400"/>
            <a:ext cx="7772400" cy="4419600"/>
          </a:xfrm>
        </p:spPr>
        <p:txBody>
          <a:bodyPr/>
          <a:lstStyle/>
          <a:p>
            <a:pPr lvl="0"/>
            <a:endParaRPr lang="zh-TW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8CDCC-9108-41EE-AFAA-12BB686F5738}" type="datetime1">
              <a:rPr lang="zh-TW" altLang="en-US" smtClean="0"/>
              <a:t>2025/1/16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202DD-F02E-4AD1-A73E-922073C4F5E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0774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653975"/>
          </a:xfrm>
        </p:spPr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32844"/>
            <a:ext cx="8363272" cy="5348484"/>
          </a:xfrm>
        </p:spPr>
        <p:txBody>
          <a:bodyPr/>
          <a:lstStyle>
            <a:lvl1pPr marL="468000" indent="-468000" algn="just">
              <a:spcBef>
                <a:spcPts val="600"/>
              </a:spcBef>
              <a:defRPr>
                <a:latin typeface="Times New Roman" pitchFamily="18" charset="0"/>
                <a:cs typeface="Times New Roman" pitchFamily="18" charset="0"/>
              </a:defRPr>
            </a:lvl1pPr>
            <a:lvl2pPr marL="864000" indent="-263525" algn="just">
              <a:spcBef>
                <a:spcPts val="600"/>
              </a:spcBef>
              <a:defRPr>
                <a:latin typeface="Times New Roman" pitchFamily="18" charset="0"/>
                <a:cs typeface="Times New Roman" pitchFamily="18" charset="0"/>
              </a:defRPr>
            </a:lvl2pPr>
            <a:lvl3pPr marL="1255713" indent="-287338" algn="just">
              <a:spcBef>
                <a:spcPts val="600"/>
              </a:spcBef>
              <a:buFont typeface="Wingdings 3" panose="05040102010807070707" pitchFamily="18" charset="2"/>
              <a:buChar char="Æ"/>
              <a:defRPr>
                <a:latin typeface="Times New Roman" pitchFamily="18" charset="0"/>
                <a:cs typeface="Times New Roman" pitchFamily="18" charset="0"/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"/>
              <a:defRPr>
                <a:latin typeface="Times New Roman" pitchFamily="18" charset="0"/>
                <a:cs typeface="Times New Roman" pitchFamily="18" charset="0"/>
              </a:defRPr>
            </a:lvl4pPr>
            <a:lvl5pPr marL="2057400" indent="-228600" algn="just">
              <a:spcBef>
                <a:spcPts val="600"/>
              </a:spcBef>
              <a:buFont typeface="Times New Roman" panose="02020603050405020304" pitchFamily="18" charset="0"/>
              <a:buChar char="•"/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03976-1958-4C7A-B1F2-1E85EFB27578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322475" y="6453336"/>
            <a:ext cx="514837" cy="196131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/>
          </a:p>
        </p:txBody>
      </p:sp>
      <p:cxnSp>
        <p:nvCxnSpPr>
          <p:cNvPr id="7" name="直線接點 6"/>
          <p:cNvCxnSpPr/>
          <p:nvPr userDrawn="1"/>
        </p:nvCxnSpPr>
        <p:spPr>
          <a:xfrm>
            <a:off x="395536" y="980728"/>
            <a:ext cx="8496000" cy="0"/>
          </a:xfrm>
          <a:prstGeom prst="line">
            <a:avLst/>
          </a:prstGeom>
          <a:ln w="6350">
            <a:solidFill>
              <a:srgbClr val="9E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24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F7C94-8FE5-4657-BB22-FBA2BB2F979A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835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530D9-86FB-4882-AA30-4089F481CC65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1585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38FDA-C785-4D94-B67A-8A1E13896C39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850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778098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B7EF4-8A9B-4398-9978-41B43DD89895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/>
          </a:p>
        </p:txBody>
      </p:sp>
      <p:cxnSp>
        <p:nvCxnSpPr>
          <p:cNvPr id="6" name="直線接點 5"/>
          <p:cNvCxnSpPr/>
          <p:nvPr userDrawn="1"/>
        </p:nvCxnSpPr>
        <p:spPr>
          <a:xfrm>
            <a:off x="395536" y="1124744"/>
            <a:ext cx="8424936" cy="0"/>
          </a:xfrm>
          <a:prstGeom prst="line">
            <a:avLst/>
          </a:prstGeom>
          <a:ln w="6350">
            <a:solidFill>
              <a:srgbClr val="9E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034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55D8-924C-423D-A4E4-58A29FC18719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071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A26D1-C686-49E1-AE50-F881B821C88B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9740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C4267-F898-43B9-800D-3BD408B46817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6269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6A059-CF5A-44FA-AFE8-C9214A3FDFBF}" type="datetime1">
              <a:rPr lang="zh-TW" altLang="en-US" smtClean="0"/>
              <a:t>2025/1/16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753860" y="6308724"/>
            <a:ext cx="180000" cy="540000"/>
          </a:xfrm>
          <a:prstGeom prst="rect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36519" y="6565299"/>
            <a:ext cx="412997" cy="314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F0063435-CC91-4C20-8964-98B258FF3C6D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51" name="圖片 50">
            <a:extLst>
              <a:ext uri="{FF2B5EF4-FFF2-40B4-BE49-F238E27FC236}">
                <a16:creationId xmlns:a16="http://schemas.microsoft.com/office/drawing/2014/main" id="{2CF9CEFA-CB23-4055-8C41-1AFB672226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5" r="37401"/>
          <a:stretch/>
        </p:blipFill>
        <p:spPr>
          <a:xfrm>
            <a:off x="7959482" y="6418026"/>
            <a:ext cx="720828" cy="33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61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標楷體" pitchFamily="65" charset="-120"/>
          <a:ea typeface="標楷體" pitchFamily="65" charset="-120"/>
          <a:cs typeface="+mj-cs"/>
        </a:defRPr>
      </a:lvl1pPr>
    </p:titleStyle>
    <p:bodyStyle>
      <a:lvl1pPr marL="442913" indent="-442913" algn="just" defTabSz="914400" rtl="0" eaLnBrk="1" latinLnBrk="0" hangingPunct="0">
        <a:spcBef>
          <a:spcPct val="20000"/>
        </a:spcBef>
        <a:buFont typeface="Wingdings" pitchFamily="2" charset="2"/>
        <a:buChar char=""/>
        <a:defRPr sz="3200" b="1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1pPr>
      <a:lvl2pPr marL="804863" indent="-266700" algn="just" defTabSz="914400" rtl="0" eaLnBrk="1" latinLnBrk="0" hangingPunct="0">
        <a:spcBef>
          <a:spcPct val="20000"/>
        </a:spcBef>
        <a:buFont typeface="Wingdings 2" pitchFamily="18" charset="2"/>
        <a:buChar char=""/>
        <a:defRPr sz="28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2pPr>
      <a:lvl3pPr marL="1143000" indent="-288000" algn="just" defTabSz="914400" rtl="0" eaLnBrk="1" latinLnBrk="0" hangingPunct="0">
        <a:spcBef>
          <a:spcPct val="20000"/>
        </a:spcBef>
        <a:buFont typeface="Wingdings 3" pitchFamily="18" charset="2"/>
        <a:buChar char="Æ"/>
        <a:defRPr sz="24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3pPr>
      <a:lvl4pPr marL="1600200" indent="-228600" algn="just" defTabSz="914400" rtl="0" eaLnBrk="1" latinLnBrk="0" hangingPunct="0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just" defTabSz="914400" rtl="0" eaLnBrk="1" latinLnBrk="0" hangingPunct="0">
        <a:spcBef>
          <a:spcPct val="20000"/>
        </a:spcBef>
        <a:buFont typeface="Times New Roman" panose="02020603050405020304" pitchFamily="18" charset="0"/>
        <a:buChar char="•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8.xml"/><Relationship Id="rId5" Type="http://schemas.openxmlformats.org/officeDocument/2006/relationships/slide" Target="slide30.xml"/><Relationship Id="rId4" Type="http://schemas.openxmlformats.org/officeDocument/2006/relationships/slide" Target="slide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076056" y="5661248"/>
            <a:ext cx="3672408" cy="720080"/>
          </a:xfrm>
        </p:spPr>
        <p:txBody>
          <a:bodyPr>
            <a:normAutofit/>
          </a:bodyPr>
          <a:lstStyle/>
          <a:p>
            <a:pPr algn="r"/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新北市政府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教育局特殊教育科</a:t>
            </a:r>
          </a:p>
          <a:p>
            <a:pPr algn="r"/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8636A9F-7401-4B22-9491-1FD0630ECE9A}"/>
              </a:ext>
            </a:extLst>
          </p:cNvPr>
          <p:cNvSpPr/>
          <p:nvPr/>
        </p:nvSpPr>
        <p:spPr>
          <a:xfrm>
            <a:off x="395536" y="1772816"/>
            <a:ext cx="8414043" cy="1913554"/>
          </a:xfrm>
          <a:prstGeom prst="rect">
            <a:avLst/>
          </a:prstGeom>
          <a:solidFill>
            <a:srgbClr val="FF9900"/>
          </a:solidFill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5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校園如何落實</a:t>
            </a:r>
            <a:endParaRPr lang="en-US" altLang="zh-TW" sz="5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身心障礙者權利公約 </a:t>
            </a:r>
            <a:r>
              <a:rPr lang="zh-TW" altLang="en-US" sz="44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（</a:t>
            </a:r>
            <a:r>
              <a:rPr lang="en-US" altLang="zh-TW" sz="44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CRPD</a:t>
            </a:r>
            <a:r>
              <a:rPr lang="zh-TW" altLang="en-US" sz="44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）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B205D401-4377-4417-ACCD-DCE226452AAE}"/>
              </a:ext>
            </a:extLst>
          </p:cNvPr>
          <p:cNvSpPr txBox="1"/>
          <p:nvPr/>
        </p:nvSpPr>
        <p:spPr>
          <a:xfrm>
            <a:off x="971600" y="3876468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b="1" dirty="0">
                <a:latin typeface="Arial Black" panose="020B0A04020102020204" pitchFamily="34" charset="0"/>
                <a:ea typeface="微軟正黑體" panose="020B0604030504040204" pitchFamily="34" charset="-120"/>
              </a:rPr>
              <a:t>113</a:t>
            </a:r>
            <a:r>
              <a:rPr lang="zh-TW" altLang="en-US" sz="4000" b="1" dirty="0">
                <a:latin typeface="Arial Black" panose="020B0A04020102020204" pitchFamily="34" charset="0"/>
                <a:ea typeface="微軟正黑體" panose="020B0604030504040204" pitchFamily="34" charset="-120"/>
              </a:rPr>
              <a:t>學年度</a:t>
            </a:r>
            <a:r>
              <a:rPr lang="zh-TW" altLang="en-US" sz="4000" b="1" dirty="0">
                <a:solidFill>
                  <a:srgbClr val="FF0000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各處</a:t>
            </a:r>
            <a:r>
              <a:rPr lang="zh-TW" altLang="en-US" sz="40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室</a:t>
            </a:r>
            <a:r>
              <a:rPr lang="zh-TW" altLang="en-US" sz="4000" b="1" dirty="0" smtClean="0">
                <a:latin typeface="Arial Black" panose="020B0A04020102020204" pitchFamily="34" charset="0"/>
                <a:ea typeface="微軟正黑體" panose="020B0604030504040204" pitchFamily="34" charset="-120"/>
              </a:rPr>
              <a:t>重點宣導</a:t>
            </a:r>
            <a:r>
              <a:rPr lang="zh-TW" altLang="en-US" sz="4000" b="1" dirty="0">
                <a:latin typeface="Arial Black" panose="020B0A04020102020204" pitchFamily="34" charset="0"/>
                <a:ea typeface="微軟正黑體" panose="020B0604030504040204" pitchFamily="34" charset="-120"/>
              </a:rPr>
              <a:t>事項</a:t>
            </a:r>
            <a:endParaRPr lang="en-US" altLang="zh-TW" sz="4000" b="1" dirty="0"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06444B27-3046-4602-B02B-0BE5A4A6FB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5" r="37401"/>
          <a:stretch/>
        </p:blipFill>
        <p:spPr>
          <a:xfrm>
            <a:off x="827584" y="290856"/>
            <a:ext cx="2044560" cy="93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4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AEDCE85-3B5C-486D-89BC-55C5BFEBF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10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231758"/>
              </p:ext>
            </p:extLst>
          </p:nvPr>
        </p:nvGraphicFramePr>
        <p:xfrm>
          <a:off x="123198" y="2837653"/>
          <a:ext cx="8942018" cy="37276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6670">
                  <a:extLst>
                    <a:ext uri="{9D8B030D-6E8A-4147-A177-3AD203B41FA5}">
                      <a16:colId xmlns:a16="http://schemas.microsoft.com/office/drawing/2014/main" val="52221261"/>
                    </a:ext>
                  </a:extLst>
                </a:gridCol>
                <a:gridCol w="1941337">
                  <a:extLst>
                    <a:ext uri="{9D8B030D-6E8A-4147-A177-3AD203B41FA5}">
                      <a16:colId xmlns:a16="http://schemas.microsoft.com/office/drawing/2014/main" val="1609554248"/>
                    </a:ext>
                  </a:extLst>
                </a:gridCol>
                <a:gridCol w="1941337">
                  <a:extLst>
                    <a:ext uri="{9D8B030D-6E8A-4147-A177-3AD203B41FA5}">
                      <a16:colId xmlns:a16="http://schemas.microsoft.com/office/drawing/2014/main" val="459270445"/>
                    </a:ext>
                  </a:extLst>
                </a:gridCol>
                <a:gridCol w="1941337">
                  <a:extLst>
                    <a:ext uri="{9D8B030D-6E8A-4147-A177-3AD203B41FA5}">
                      <a16:colId xmlns:a16="http://schemas.microsoft.com/office/drawing/2014/main" val="536174139"/>
                    </a:ext>
                  </a:extLst>
                </a:gridCol>
                <a:gridCol w="1941337">
                  <a:extLst>
                    <a:ext uri="{9D8B030D-6E8A-4147-A177-3AD203B41FA5}">
                      <a16:colId xmlns:a16="http://schemas.microsoft.com/office/drawing/2014/main" val="1168191428"/>
                    </a:ext>
                  </a:extLst>
                </a:gridCol>
              </a:tblGrid>
              <a:tr h="490824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zh-TW" altLang="en-US" sz="2000" kern="100" dirty="0">
                          <a:effectLst/>
                        </a:rPr>
                        <a:t>識字困難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</a:rPr>
                        <a:t>書寫困難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</a:rPr>
                        <a:t>專注力不足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zh-TW" altLang="en-US" sz="2000" kern="100" dirty="0"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理解</a:t>
                      </a:r>
                      <a:r>
                        <a:rPr lang="en-US" altLang="zh-TW" sz="2000" kern="100" dirty="0"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altLang="en-US" sz="2000" kern="100" dirty="0"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表達困難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937241"/>
                  </a:ext>
                </a:extLst>
              </a:tr>
              <a:tr h="1023947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</a:rPr>
                        <a:t>課堂參與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</a:rPr>
                        <a:t>報讀（老師、同學、科技）</a:t>
                      </a:r>
                      <a:endParaRPr lang="en-US" altLang="zh-TW" sz="2000" kern="100" dirty="0">
                        <a:effectLst/>
                      </a:endParaRPr>
                    </a:p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</a:rPr>
                        <a:t>提供不同格式</a:t>
                      </a:r>
                      <a:endParaRPr lang="en-US" altLang="zh-TW" sz="2000" kern="100" dirty="0">
                        <a:effectLst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</a:rPr>
                        <a:t>口頭回答</a:t>
                      </a:r>
                      <a:endParaRPr lang="en-US" alt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電腦輸出</a:t>
                      </a:r>
                      <a:endParaRPr lang="en-US" alt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</a:rPr>
                        <a:t>同儕合作</a:t>
                      </a:r>
                      <a:endParaRPr lang="en-US" altLang="zh-TW" sz="2000" kern="100" dirty="0">
                        <a:effectLst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2000" kern="100" dirty="0"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座位調整</a:t>
                      </a:r>
                      <a:endParaRPr lang="zh-TW" altLang="zh-TW" sz="2000" kern="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</a:rPr>
                        <a:t>安排任務</a:t>
                      </a:r>
                      <a:endParaRPr lang="en-US" altLang="zh-TW" sz="2000" kern="100" dirty="0">
                        <a:effectLst/>
                      </a:endParaRPr>
                    </a:p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分段學習</a:t>
                      </a:r>
                      <a:endParaRPr lang="en-US" alt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多元表徵</a:t>
                      </a:r>
                      <a:endParaRPr lang="en-US" alt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延宕、等待反應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6636115"/>
                  </a:ext>
                </a:extLst>
              </a:tr>
              <a:tr h="1151244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</a:rPr>
                        <a:t>作業</a:t>
                      </a:r>
                      <a:r>
                        <a:rPr lang="zh-TW" altLang="en-US" sz="2000" kern="100" dirty="0">
                          <a:effectLst/>
                        </a:rPr>
                        <a:t>調整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2000" kern="100" dirty="0">
                          <a:effectLst/>
                        </a:rPr>
                        <a:t>報讀（老師、同學、科技）</a:t>
                      </a:r>
                      <a:endParaRPr lang="en-US" altLang="zh-TW" sz="2000" kern="100" dirty="0">
                        <a:effectLst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</a:rPr>
                        <a:t>適當減量</a:t>
                      </a:r>
                      <a:r>
                        <a:rPr lang="en-US" sz="2000" kern="100" dirty="0">
                          <a:effectLst/>
                        </a:rPr>
                        <a:t> </a:t>
                      </a:r>
                    </a:p>
                    <a:p>
                      <a:pPr marL="179388" marR="0" lvl="0" indent="-179388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2000" kern="100" dirty="0">
                          <a:effectLst/>
                        </a:rPr>
                        <a:t>不同方式輸出文字（錄音、打字等）</a:t>
                      </a:r>
                      <a:endParaRPr lang="en-US" altLang="zh-TW" sz="2000" kern="100" dirty="0">
                        <a:effectLst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</a:rPr>
                        <a:t>分段</a:t>
                      </a:r>
                      <a:r>
                        <a:rPr lang="zh-TW" altLang="en-US" sz="2000" kern="100" dirty="0"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、實作任務</a:t>
                      </a:r>
                      <a:endParaRPr lang="en-US" altLang="zh-TW" sz="2000" kern="100" dirty="0">
                        <a:effectLst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作業內容調整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4849084"/>
                  </a:ext>
                </a:extLst>
              </a:tr>
              <a:tr h="99367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</a:rPr>
                        <a:t>評量</a:t>
                      </a:r>
                      <a:r>
                        <a:rPr lang="zh-TW" altLang="en-US" sz="2000" kern="100" dirty="0">
                          <a:effectLst/>
                        </a:rPr>
                        <a:t>調整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2000" kern="100" dirty="0">
                          <a:effectLst/>
                        </a:rPr>
                        <a:t>報讀（老師、同學、科技）</a:t>
                      </a:r>
                      <a:endParaRPr lang="en-US" altLang="zh-TW" sz="2000" kern="100" dirty="0">
                        <a:effectLst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2000" kern="100" dirty="0">
                          <a:effectLst/>
                        </a:rPr>
                        <a:t>不同方式輸出文字、延長時間</a:t>
                      </a:r>
                      <a:endParaRPr lang="zh-TW" altLang="zh-TW" sz="2000" kern="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</a:rPr>
                        <a:t>分段、獨立考場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 hangingPunct="0">
                        <a:spcAft>
                          <a:spcPts val="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000" kern="100" dirty="0"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提供多元評量方式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990054"/>
                  </a:ext>
                </a:extLst>
              </a:tr>
            </a:tbl>
          </a:graphicData>
        </a:graphic>
      </p:graphicFrame>
      <p:sp>
        <p:nvSpPr>
          <p:cNvPr id="8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250138" y="1234251"/>
            <a:ext cx="8710738" cy="1524744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3538" indent="-363538" algn="just" hangingPunct="0">
              <a:lnSpc>
                <a:spcPts val="4000"/>
              </a:lnSpc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zh-TW" altLang="en-US" sz="3000" b="1" spc="-1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當符合通用設計原則的課程，仍無法讓特定障礙學生參與學習時，就需要提供個別的調整與支持。</a:t>
            </a:r>
            <a:endParaRPr lang="en-US" altLang="zh-TW" sz="3000" b="1" spc="-1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3538" indent="-363538" algn="just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舉例來說：</a:t>
            </a:r>
            <a:endParaRPr lang="en-US" altLang="zh-TW" sz="30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: 圓角 2">
            <a:extLst>
              <a:ext uri="{FF2B5EF4-FFF2-40B4-BE49-F238E27FC236}">
                <a16:creationId xmlns:a16="http://schemas.microsoft.com/office/drawing/2014/main" id="{DAFF8C8C-6458-4C9E-9319-4592BEFC02C3}"/>
              </a:ext>
            </a:extLst>
          </p:cNvPr>
          <p:cNvSpPr/>
          <p:nvPr/>
        </p:nvSpPr>
        <p:spPr>
          <a:xfrm>
            <a:off x="175900" y="248089"/>
            <a:ext cx="8784976" cy="907504"/>
          </a:xfrm>
          <a:prstGeom prst="roundRect">
            <a:avLst/>
          </a:prstGeom>
          <a:solidFill>
            <a:srgbClr val="1F497D"/>
          </a:solidFill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just"/>
            <a:r>
              <a:rPr lang="zh-TW" altLang="en-US" sz="46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課程與教學的</a:t>
            </a:r>
            <a:r>
              <a:rPr lang="zh-TW" altLang="en-US" sz="4600" b="1" kern="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合理調整</a:t>
            </a:r>
            <a:r>
              <a:rPr lang="zh-TW" altLang="en-US" sz="46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en-US" altLang="zh-TW" sz="46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endParaRPr lang="zh-TW" altLang="en-US" sz="46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9509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11</a:t>
            </a:fld>
            <a:endParaRPr lang="zh-TW" altLang="en-US"/>
          </a:p>
        </p:txBody>
      </p:sp>
      <p:sp>
        <p:nvSpPr>
          <p:cNvPr id="3" name="標題 2"/>
          <p:cNvSpPr txBox="1">
            <a:spLocks/>
          </p:cNvSpPr>
          <p:nvPr/>
        </p:nvSpPr>
        <p:spPr>
          <a:xfrm>
            <a:off x="179510" y="131433"/>
            <a:ext cx="8363272" cy="539279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r>
              <a:rPr lang="zh-TW" altLang="en-US" sz="4000" dirty="0"/>
              <a:t>必要時，提供不同評量方式占比調整</a:t>
            </a:r>
          </a:p>
        </p:txBody>
      </p:sp>
      <p:graphicFrame>
        <p:nvGraphicFramePr>
          <p:cNvPr id="4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822285"/>
              </p:ext>
            </p:extLst>
          </p:nvPr>
        </p:nvGraphicFramePr>
        <p:xfrm>
          <a:off x="215516" y="670712"/>
          <a:ext cx="8712967" cy="54587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8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15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2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21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150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評量範圍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時機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方式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方法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845">
                <a:tc rowSpan="8">
                  <a:txBody>
                    <a:bodyPr/>
                    <a:lstStyle/>
                    <a:p>
                      <a:r>
                        <a:rPr lang="zh-TW" altLang="en-US" sz="2400" dirty="0">
                          <a:solidFill>
                            <a:schemeClr val="tx1"/>
                          </a:solidFill>
                        </a:rPr>
                        <a:t>學習領域</a:t>
                      </a:r>
                      <a:endParaRPr lang="en-US" altLang="zh-TW" sz="2400" dirty="0">
                        <a:solidFill>
                          <a:schemeClr val="tx1"/>
                        </a:solidFill>
                      </a:endParaRPr>
                    </a:p>
                    <a:p>
                      <a:pPr algn="just" hangingPunct="0"/>
                      <a:endParaRPr lang="en-US" altLang="zh-TW" sz="1400" dirty="0">
                        <a:solidFill>
                          <a:schemeClr val="tx1"/>
                        </a:solidFill>
                      </a:endParaRPr>
                    </a:p>
                    <a:p>
                      <a:pPr marL="179388" indent="-179388" algn="just" hangingPunct="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 dirty="0">
                          <a:solidFill>
                            <a:schemeClr val="tx1"/>
                          </a:solidFill>
                        </a:rPr>
                        <a:t>七大學習領域及其所融入之重大議題</a:t>
                      </a:r>
                      <a:endParaRPr lang="en-US" altLang="zh-TW" sz="1400" dirty="0">
                        <a:solidFill>
                          <a:schemeClr val="tx1"/>
                        </a:solidFill>
                      </a:endParaRPr>
                    </a:p>
                    <a:p>
                      <a:pPr marL="179388" indent="-179388" algn="just" hangingPunct="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 dirty="0">
                          <a:solidFill>
                            <a:schemeClr val="tx1"/>
                          </a:solidFill>
                        </a:rPr>
                        <a:t>內涵包括能力指標、學生努力程度、進步情形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solidFill>
                            <a:schemeClr val="tx1"/>
                          </a:solidFill>
                        </a:rPr>
                        <a:t>定期</a:t>
                      </a:r>
                      <a:endParaRPr lang="en-US" altLang="zh-TW" sz="2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>
                          <a:solidFill>
                            <a:schemeClr val="tx1"/>
                          </a:solidFill>
                        </a:rPr>
                        <a:t>（  ）</a:t>
                      </a:r>
                      <a:r>
                        <a:rPr lang="en-US" altLang="zh-TW" sz="24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*依學校比率</a:t>
                      </a:r>
                      <a:endParaRPr lang="en-US" altLang="zh-TW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solidFill>
                            <a:schemeClr val="tx1"/>
                          </a:solidFill>
                        </a:rPr>
                        <a:t>紙筆測驗（  ）</a:t>
                      </a:r>
                      <a:r>
                        <a:rPr lang="en-US" altLang="zh-TW" sz="20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紙筆測驗（每學期最多三次）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784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solidFill>
                            <a:schemeClr val="tx1"/>
                          </a:solidFill>
                        </a:rPr>
                        <a:t>表單（  ）</a:t>
                      </a:r>
                      <a:r>
                        <a:rPr lang="en-US" altLang="zh-TW" sz="20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學習單、習作作業、問卷、檢核表、評定量表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784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solidFill>
                            <a:schemeClr val="tx1"/>
                          </a:solidFill>
                        </a:rPr>
                        <a:t>實作評量（  ）</a:t>
                      </a:r>
                      <a:r>
                        <a:rPr lang="en-US" altLang="zh-TW" sz="20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dirty="0">
                          <a:solidFill>
                            <a:schemeClr val="tx1"/>
                          </a:solidFill>
                        </a:rPr>
                        <a:t>書面報告、口頭報告、口語溝通、實際操作、作品製作、展演、行為觀察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0079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solidFill>
                            <a:schemeClr val="tx1"/>
                          </a:solidFill>
                        </a:rPr>
                        <a:t>檔案評量（  ）</a:t>
                      </a:r>
                      <a:r>
                        <a:rPr lang="en-US" altLang="zh-TW" sz="20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zh-TW" altLang="en-US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表單、測驗、表現評量等資料及相關紀錄，製成檔案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845">
                <a:tc vMerge="1"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>
                          <a:solidFill>
                            <a:schemeClr val="tx1"/>
                          </a:solidFill>
                        </a:rPr>
                        <a:t>平時</a:t>
                      </a:r>
                      <a:endParaRPr lang="en-US" altLang="zh-TW" sz="2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>
                          <a:solidFill>
                            <a:schemeClr val="tx1"/>
                          </a:solidFill>
                        </a:rPr>
                        <a:t>（  ）</a:t>
                      </a:r>
                      <a:r>
                        <a:rPr lang="en-US" altLang="zh-TW" sz="24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*依學校比率</a:t>
                      </a:r>
                      <a:endParaRPr lang="en-US" altLang="zh-TW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solidFill>
                            <a:schemeClr val="tx1"/>
                          </a:solidFill>
                        </a:rPr>
                        <a:t>紙筆測驗（  ）</a:t>
                      </a:r>
                      <a:r>
                        <a:rPr lang="en-US" altLang="zh-TW" sz="20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紙筆測驗（最少化原則）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784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solidFill>
                            <a:schemeClr val="tx1"/>
                          </a:solidFill>
                        </a:rPr>
                        <a:t>表單（  ）</a:t>
                      </a:r>
                      <a:r>
                        <a:rPr lang="en-US" altLang="zh-TW" sz="20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學習單、習作作業、問卷、檢核表、評定量表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784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solidFill>
                            <a:schemeClr val="tx1"/>
                          </a:solidFill>
                        </a:rPr>
                        <a:t>實作評量（  ）</a:t>
                      </a:r>
                      <a:r>
                        <a:rPr lang="en-US" altLang="zh-TW" sz="20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dirty="0">
                          <a:solidFill>
                            <a:schemeClr val="tx1"/>
                          </a:solidFill>
                        </a:rPr>
                        <a:t>書面報告、口頭報告、口語溝通、實際操作、作品製作、展演、行為觀察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90079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solidFill>
                            <a:schemeClr val="tx1"/>
                          </a:solidFill>
                        </a:rPr>
                        <a:t>檔案評量（  ）</a:t>
                      </a:r>
                      <a:r>
                        <a:rPr lang="en-US" altLang="zh-TW" sz="20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zh-TW" altLang="en-US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彙表單、測驗、表現評量等資料及相關紀錄，製成檔案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圓角矩形 4"/>
          <p:cNvSpPr/>
          <p:nvPr/>
        </p:nvSpPr>
        <p:spPr>
          <a:xfrm>
            <a:off x="179510" y="6137560"/>
            <a:ext cx="8640961" cy="72044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zh-TW" altLang="en-US" sz="2000" b="1" dirty="0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依據國民小學及國民中學學生學習評量辦法，實施多元評量並依個別學生需求，討論各評量方式占比調整，並非有在資源班上課的課才有調整。</a:t>
            </a:r>
            <a:endParaRPr lang="zh-TW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88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5F03CAB-56BA-43AE-89DC-AAEFC7A19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12</a:t>
            </a:fld>
            <a:endParaRPr lang="zh-TW" altLang="en-US"/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F4A5E479-A256-49A2-B939-1DF555D69765}"/>
              </a:ext>
            </a:extLst>
          </p:cNvPr>
          <p:cNvSpPr/>
          <p:nvPr/>
        </p:nvSpPr>
        <p:spPr>
          <a:xfrm>
            <a:off x="1183977" y="2065471"/>
            <a:ext cx="6840000" cy="109601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zh-TW" altLang="en-US" sz="3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不一樣學習方式的孩子，</a:t>
            </a:r>
            <a:endParaRPr lang="en-US" altLang="zh-TW" sz="3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Aft>
                <a:spcPts val="600"/>
              </a:spcAft>
            </a:pPr>
            <a:r>
              <a:rPr lang="zh-TW" altLang="en-US" sz="3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原班課程調整、作業調整、評量調整</a:t>
            </a:r>
          </a:p>
        </p:txBody>
      </p:sp>
      <p:sp>
        <p:nvSpPr>
          <p:cNvPr id="19" name="矩形: 圓角 18">
            <a:extLst>
              <a:ext uri="{FF2B5EF4-FFF2-40B4-BE49-F238E27FC236}">
                <a16:creationId xmlns:a16="http://schemas.microsoft.com/office/drawing/2014/main" id="{F95CABB0-1EF4-467A-B047-D476C10D79AC}"/>
              </a:ext>
            </a:extLst>
          </p:cNvPr>
          <p:cNvSpPr/>
          <p:nvPr/>
        </p:nvSpPr>
        <p:spPr>
          <a:xfrm>
            <a:off x="1183977" y="3424275"/>
            <a:ext cx="6840000" cy="130658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zh-TW" altLang="en-US" sz="3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不會讀 不會寫，不等於就得抽離上課 </a:t>
            </a:r>
            <a:endParaRPr lang="en-US" altLang="zh-TW" sz="3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Aft>
                <a:spcPts val="600"/>
              </a:spcAft>
            </a:pPr>
            <a:r>
              <a:rPr lang="zh-TW" altLang="en-US" sz="3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 3" panose="05040102010807070707" pitchFamily="18" charset="2"/>
              </a:rPr>
              <a:t> </a:t>
            </a:r>
            <a:r>
              <a:rPr lang="zh-TW" altLang="en-US" sz="3200" b="1" dirty="0">
                <a:solidFill>
                  <a:schemeClr val="tx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 3" panose="05040102010807070707" pitchFamily="18" charset="2"/>
              </a:rPr>
              <a:t>請</a:t>
            </a:r>
            <a:r>
              <a:rPr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 3" panose="05040102010807070707" pitchFamily="18" charset="2"/>
              </a:rPr>
              <a:t>與資源班老師</a:t>
            </a:r>
            <a:r>
              <a:rPr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合作進行課程調整</a:t>
            </a:r>
          </a:p>
        </p:txBody>
      </p:sp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021E0F00-8E09-42CB-8126-0909722E46DC}"/>
              </a:ext>
            </a:extLst>
          </p:cNvPr>
          <p:cNvSpPr/>
          <p:nvPr/>
        </p:nvSpPr>
        <p:spPr>
          <a:xfrm>
            <a:off x="509359" y="450699"/>
            <a:ext cx="8352928" cy="1021467"/>
          </a:xfrm>
          <a:prstGeom prst="roundRect">
            <a:avLst/>
          </a:prstGeom>
          <a:solidFill>
            <a:srgbClr val="973444"/>
          </a:solidFill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幫助學生在普通班學習</a:t>
            </a:r>
            <a:endParaRPr lang="en-US" altLang="zh-TW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矩形: 圓角 15">
            <a:extLst>
              <a:ext uri="{FF2B5EF4-FFF2-40B4-BE49-F238E27FC236}">
                <a16:creationId xmlns:a16="http://schemas.microsoft.com/office/drawing/2014/main" id="{F4A5E479-A256-49A2-B939-1DF555D69765}"/>
              </a:ext>
            </a:extLst>
          </p:cNvPr>
          <p:cNvSpPr/>
          <p:nvPr/>
        </p:nvSpPr>
        <p:spPr>
          <a:xfrm>
            <a:off x="319501" y="4796586"/>
            <a:ext cx="8568952" cy="94889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zh-TW" altLang="en-US" sz="3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特殊生也應接受學習檢測，並可參加學習扶助*</a:t>
            </a:r>
          </a:p>
        </p:txBody>
      </p:sp>
      <p:sp>
        <p:nvSpPr>
          <p:cNvPr id="7" name="矩形: 圓角 15">
            <a:extLst>
              <a:ext uri="{FF2B5EF4-FFF2-40B4-BE49-F238E27FC236}">
                <a16:creationId xmlns:a16="http://schemas.microsoft.com/office/drawing/2014/main" id="{F4A5E479-A256-49A2-B939-1DF555D69765}"/>
              </a:ext>
            </a:extLst>
          </p:cNvPr>
          <p:cNvSpPr/>
          <p:nvPr/>
        </p:nvSpPr>
        <p:spPr>
          <a:xfrm>
            <a:off x="611560" y="5933976"/>
            <a:ext cx="7632848" cy="59597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zh-TW" altLang="en-US" dirty="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rPr>
              <a:t>*少數特殊生如確無法學習普通課程，經學習輔導小組決議後得免受測。</a:t>
            </a:r>
          </a:p>
        </p:txBody>
      </p:sp>
    </p:spTree>
    <p:extLst>
      <p:ext uri="{BB962C8B-B14F-4D97-AF65-F5344CB8AC3E}">
        <p14:creationId xmlns:p14="http://schemas.microsoft.com/office/powerpoint/2010/main" val="62768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13</a:t>
            </a:fld>
            <a:endParaRPr lang="zh-TW" altLang="en-US"/>
          </a:p>
        </p:txBody>
      </p:sp>
      <p:sp>
        <p:nvSpPr>
          <p:cNvPr id="4" name="內容版面配置區 2">
            <a:extLst>
              <a:ext uri="{FF2B5EF4-FFF2-40B4-BE49-F238E27FC236}">
                <a16:creationId xmlns:a16="http://schemas.microsoft.com/office/drawing/2014/main" id="{09743D91-7424-470E-911E-31B93C085BC4}"/>
              </a:ext>
            </a:extLst>
          </p:cNvPr>
          <p:cNvSpPr txBox="1">
            <a:spLocks/>
          </p:cNvSpPr>
          <p:nvPr/>
        </p:nvSpPr>
        <p:spPr>
          <a:xfrm>
            <a:off x="314533" y="1983651"/>
            <a:ext cx="8514931" cy="1023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hangingPunct="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zh-TW" altLang="en-US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可以透過會議、書面意見或通訊等方式，</a:t>
            </a:r>
            <a:endParaRPr lang="en-US" altLang="zh-TW" sz="3400" dirty="0">
              <a:solidFill>
                <a:prstClr val="black"/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  <a:p>
            <a:pPr marL="0" indent="0" algn="ctr" defTabSz="685800" hangingPunct="0">
              <a:lnSpc>
                <a:spcPts val="3000"/>
              </a:lnSpc>
              <a:spcBef>
                <a:spcPts val="750"/>
              </a:spcBef>
              <a:spcAft>
                <a:spcPts val="1200"/>
              </a:spcAft>
              <a:buNone/>
              <a:defRPr/>
            </a:pPr>
            <a:r>
              <a:rPr lang="zh-TW" altLang="en-US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與特教教師討論，共同發展學生</a:t>
            </a:r>
            <a:r>
              <a:rPr lang="en-US" altLang="zh-TW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IEP</a:t>
            </a:r>
            <a:r>
              <a:rPr lang="zh-TW" altLang="en-US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。</a:t>
            </a:r>
            <a:endParaRPr lang="en-US" altLang="zh-TW" sz="3400" dirty="0">
              <a:solidFill>
                <a:prstClr val="black"/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</p:txBody>
      </p:sp>
      <p:sp>
        <p:nvSpPr>
          <p:cNvPr id="7" name="矩形: 圓角 19">
            <a:extLst>
              <a:ext uri="{FF2B5EF4-FFF2-40B4-BE49-F238E27FC236}">
                <a16:creationId xmlns:a16="http://schemas.microsoft.com/office/drawing/2014/main" id="{021E0F00-8E09-42CB-8126-0909722E46DC}"/>
              </a:ext>
            </a:extLst>
          </p:cNvPr>
          <p:cNvSpPr/>
          <p:nvPr/>
        </p:nvSpPr>
        <p:spPr>
          <a:xfrm>
            <a:off x="150456" y="328647"/>
            <a:ext cx="8843087" cy="1500569"/>
          </a:xfrm>
          <a:prstGeom prst="roundRect">
            <a:avLst/>
          </a:prstGeom>
          <a:solidFill>
            <a:srgbClr val="973444"/>
          </a:solidFill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  <a:spcAft>
                <a:spcPts val="600"/>
              </a:spcAft>
            </a:pPr>
            <a:r>
              <a:rPr lang="zh-TW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如果您的班上、課堂上有身心障礙學生，您就是</a:t>
            </a:r>
            <a:r>
              <a:rPr lang="en-US" altLang="zh-TW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IEP</a:t>
            </a:r>
            <a:r>
              <a:rPr lang="zh-TW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團隊的重要成員之一。</a:t>
            </a:r>
            <a:endParaRPr lang="en-US" altLang="zh-TW" sz="3600" b="1" dirty="0">
              <a:solidFill>
                <a:schemeClr val="bg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D920D6C-B300-45A8-A8D6-598618356C33}"/>
              </a:ext>
            </a:extLst>
          </p:cNvPr>
          <p:cNvSpPr/>
          <p:nvPr/>
        </p:nvSpPr>
        <p:spPr>
          <a:xfrm>
            <a:off x="341998" y="3139169"/>
            <a:ext cx="8460000" cy="18312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685800">
              <a:spcAft>
                <a:spcPts val="600"/>
              </a:spcAft>
              <a:defRPr/>
            </a:pPr>
            <a:r>
              <a:rPr lang="zh-TW" altLang="en-US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參與</a:t>
            </a:r>
            <a:r>
              <a:rPr lang="en-US" altLang="zh-TW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IEP</a:t>
            </a:r>
            <a:r>
              <a:rPr lang="zh-TW" altLang="en-US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，更深入理解障礙學生需求，</a:t>
            </a:r>
            <a:endParaRPr lang="en-US" altLang="zh-TW" sz="3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  <a:p>
            <a:pPr algn="ctr" defTabSz="685800">
              <a:spcAft>
                <a:spcPts val="600"/>
              </a:spcAft>
              <a:defRPr/>
            </a:pPr>
            <a:r>
              <a:rPr lang="zh-TW" altLang="en-US" sz="3600" spc="-8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共同發展具體策略，促進參與普通班課程支持學生個別化學習。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0DEC5748-DB37-4A0C-BE73-D0D26FD84211}"/>
              </a:ext>
            </a:extLst>
          </p:cNvPr>
          <p:cNvSpPr txBox="1"/>
          <p:nvPr/>
        </p:nvSpPr>
        <p:spPr>
          <a:xfrm>
            <a:off x="341998" y="5116628"/>
            <a:ext cx="8460000" cy="12772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685800">
              <a:spcAft>
                <a:spcPts val="600"/>
              </a:spcAft>
              <a:defRPr/>
            </a:pPr>
            <a:r>
              <a:rPr lang="zh-TW" altLang="en-US" sz="3600" dirty="0">
                <a:solidFill>
                  <a:srgbClr val="971B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參與</a:t>
            </a:r>
            <a:r>
              <a:rPr lang="en-US" altLang="zh-TW" sz="3600" dirty="0">
                <a:solidFill>
                  <a:srgbClr val="971B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IEP</a:t>
            </a:r>
            <a:r>
              <a:rPr lang="zh-TW" altLang="en-US" sz="3600" dirty="0">
                <a:solidFill>
                  <a:srgbClr val="971B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，</a:t>
            </a:r>
            <a:r>
              <a:rPr lang="zh-TW" altLang="en-US" sz="3600" dirty="0">
                <a:solidFill>
                  <a:srgbClr val="C0504D">
                    <a:lumMod val="75000"/>
                  </a:srgb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為孩子提供平等參與的機會，</a:t>
            </a:r>
            <a:endParaRPr lang="en-US" altLang="zh-TW" sz="3600" dirty="0">
              <a:solidFill>
                <a:srgbClr val="C0504D">
                  <a:lumMod val="75000"/>
                </a:srgb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defTabSz="685800">
              <a:spcAft>
                <a:spcPts val="600"/>
              </a:spcAft>
              <a:defRPr/>
            </a:pPr>
            <a:r>
              <a:rPr lang="zh-TW" altLang="en-US" sz="3600" dirty="0">
                <a:solidFill>
                  <a:srgbClr val="97344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實現融合教育。</a:t>
            </a:r>
            <a:endParaRPr lang="en-US" altLang="zh-TW" sz="3600" dirty="0">
              <a:solidFill>
                <a:srgbClr val="973444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1747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16641" y="6565299"/>
            <a:ext cx="412997" cy="314824"/>
          </a:xfrm>
        </p:spPr>
        <p:txBody>
          <a:bodyPr/>
          <a:lstStyle/>
          <a:p>
            <a:fld id="{F0063435-CC91-4C20-8964-98B258FF3C6D}" type="slidenum">
              <a:rPr lang="zh-TW" altLang="en-US" b="1" smtClean="0"/>
              <a:pPr/>
              <a:t>14</a:t>
            </a:fld>
            <a:endParaRPr lang="zh-TW" altLang="en-US" b="1" dirty="0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A3636001-204D-4B7E-BBED-797C9D90022B}"/>
              </a:ext>
            </a:extLst>
          </p:cNvPr>
          <p:cNvSpPr/>
          <p:nvPr/>
        </p:nvSpPr>
        <p:spPr>
          <a:xfrm>
            <a:off x="452450" y="188640"/>
            <a:ext cx="8184069" cy="1055825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5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      論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024355F7-6E7A-4597-879E-00F5D7B22A19}"/>
              </a:ext>
            </a:extLst>
          </p:cNvPr>
          <p:cNvGrpSpPr/>
          <p:nvPr/>
        </p:nvGrpSpPr>
        <p:grpSpPr>
          <a:xfrm>
            <a:off x="766744" y="5773211"/>
            <a:ext cx="7632848" cy="792088"/>
            <a:chOff x="863328" y="2163210"/>
            <a:chExt cx="7632848" cy="792088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48399474-887D-4779-B92F-F5C9A7B4D0B3}"/>
                </a:ext>
              </a:extLst>
            </p:cNvPr>
            <p:cNvSpPr/>
            <p:nvPr/>
          </p:nvSpPr>
          <p:spPr>
            <a:xfrm>
              <a:off x="863328" y="2163210"/>
              <a:ext cx="2340000" cy="792088"/>
            </a:xfrm>
            <a:prstGeom prst="rect">
              <a:avLst/>
            </a:prstGeom>
            <a:solidFill>
              <a:srgbClr val="FF99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通用設計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B0D8BFC5-7582-4790-BEAF-675CD2BBDB49}"/>
                </a:ext>
              </a:extLst>
            </p:cNvPr>
            <p:cNvSpPr/>
            <p:nvPr/>
          </p:nvSpPr>
          <p:spPr>
            <a:xfrm>
              <a:off x="3275752" y="2163210"/>
              <a:ext cx="2808000" cy="79208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無障礙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可及性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64792286-D41F-4EFD-A6A8-092CEA2DDDDA}"/>
                </a:ext>
              </a:extLst>
            </p:cNvPr>
            <p:cNvSpPr/>
            <p:nvPr/>
          </p:nvSpPr>
          <p:spPr>
            <a:xfrm>
              <a:off x="6156176" y="2163210"/>
              <a:ext cx="2340000" cy="79208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合理調整</a:t>
              </a:r>
            </a:p>
          </p:txBody>
        </p:sp>
      </p:grpSp>
      <p:sp>
        <p:nvSpPr>
          <p:cNvPr id="8" name="文字方塊 7">
            <a:extLst>
              <a:ext uri="{FF2B5EF4-FFF2-40B4-BE49-F238E27FC236}">
                <a16:creationId xmlns:a16="http://schemas.microsoft.com/office/drawing/2014/main" id="{3555ED06-5D43-4CEE-9836-4B6AF18AF841}"/>
              </a:ext>
            </a:extLst>
          </p:cNvPr>
          <p:cNvSpPr txBox="1"/>
          <p:nvPr/>
        </p:nvSpPr>
        <p:spPr>
          <a:xfrm>
            <a:off x="1916191" y="1244465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先一樣，再不一樣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47AADB5-F052-4FF4-A02C-6F41EC9A1718}"/>
              </a:ext>
            </a:extLst>
          </p:cNvPr>
          <p:cNvSpPr txBox="1"/>
          <p:nvPr/>
        </p:nvSpPr>
        <p:spPr>
          <a:xfrm>
            <a:off x="1327043" y="2013906"/>
            <a:ext cx="64348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程序一樣，內涵不一樣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555ED06-5D43-4CEE-9836-4B6AF18AF841}"/>
              </a:ext>
            </a:extLst>
          </p:cNvPr>
          <p:cNvSpPr txBox="1"/>
          <p:nvPr/>
        </p:nvSpPr>
        <p:spPr>
          <a:xfrm>
            <a:off x="1187624" y="2742877"/>
            <a:ext cx="7200000" cy="2870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每一個學生不分身分、不分類別，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都有權利獲得有品質的教育，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都適用對全體學生的規範，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都享有學校的所有資源，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但因應多元差異，給予不一樣的彈性與支持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81351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15</a:t>
            </a:fld>
            <a:endParaRPr lang="zh-TW" alt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76430" y="1612745"/>
            <a:ext cx="7560890" cy="122416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zh-TW" altLang="en-US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障礙平權</a:t>
            </a:r>
            <a:r>
              <a:rPr lang="en-US" altLang="zh-TW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-</a:t>
            </a:r>
            <a:r>
              <a:rPr lang="zh-TW" altLang="en-US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從校園開始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5913082-EEFA-4910-A147-4814F26895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05158"/>
            <a:ext cx="4191558" cy="2873838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82" y="836712"/>
            <a:ext cx="864096" cy="112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局徽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544" y="2547610"/>
            <a:ext cx="810051" cy="85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弧形箭號 (上彎) 6">
            <a:hlinkClick r:id="rId5" action="ppaction://hlinksldjump"/>
          </p:cNvPr>
          <p:cNvSpPr/>
          <p:nvPr/>
        </p:nvSpPr>
        <p:spPr>
          <a:xfrm>
            <a:off x="8531415" y="5917227"/>
            <a:ext cx="361065" cy="248077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06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>
          <a:xfrm>
            <a:off x="685800" y="2996952"/>
            <a:ext cx="7772400" cy="1362075"/>
          </a:xfrm>
        </p:spPr>
        <p:txBody>
          <a:bodyPr>
            <a:noAutofit/>
          </a:bodyPr>
          <a:lstStyle/>
          <a:p>
            <a:pPr algn="ctr">
              <a:lnSpc>
                <a:spcPts val="4600"/>
              </a:lnSpc>
              <a:spcAft>
                <a:spcPts val="1200"/>
              </a:spcAft>
            </a:pPr>
            <a:r>
              <a:rPr lang="zh-TW" altLang="en-US" sz="4400" dirty="0"/>
              <a:t>學生活動參與</a:t>
            </a:r>
            <a:r>
              <a:rPr lang="en-US" altLang="zh-TW" sz="3600" dirty="0"/>
              <a:t/>
            </a:r>
            <a:br>
              <a:rPr lang="en-US" altLang="zh-TW" sz="3600" dirty="0"/>
            </a:br>
            <a:r>
              <a:rPr lang="zh-TW" altLang="en-US" sz="2800" dirty="0">
                <a:latin typeface="Arial Black" panose="020B0A04020102020204" pitchFamily="34" charset="0"/>
                <a:ea typeface="細明體" panose="02020509000000000000" pitchFamily="49" charset="-120"/>
              </a:rPr>
              <a:t>學校特教評鑑指標</a:t>
            </a:r>
            <a:r>
              <a:rPr lang="en-US" altLang="zh-TW" sz="2800" dirty="0">
                <a:latin typeface="Arial Black" panose="020B0A04020102020204" pitchFamily="34" charset="0"/>
                <a:ea typeface="細明體" panose="02020509000000000000" pitchFamily="49" charset="-120"/>
              </a:rPr>
              <a:t>1-1</a:t>
            </a:r>
            <a:r>
              <a:rPr lang="zh-TW" altLang="en-US" sz="2800" dirty="0" smtClean="0">
                <a:latin typeface="Arial Black" panose="020B0A04020102020204" pitchFamily="34" charset="0"/>
                <a:ea typeface="細明體" panose="02020509000000000000" pitchFamily="49" charset="-120"/>
              </a:rPr>
              <a:t>、</a:t>
            </a:r>
            <a:r>
              <a:rPr lang="en-US" altLang="zh-TW" sz="2800" dirty="0" smtClean="0">
                <a:latin typeface="Arial Black" panose="020B0A04020102020204" pitchFamily="34" charset="0"/>
                <a:ea typeface="細明體" panose="02020509000000000000" pitchFamily="49" charset="-120"/>
              </a:rPr>
              <a:t>1-3</a:t>
            </a:r>
            <a:r>
              <a:rPr lang="zh-TW" altLang="en-US" sz="2800" dirty="0">
                <a:latin typeface="細明體" panose="02020509000000000000" pitchFamily="49" charset="-120"/>
                <a:ea typeface="細明體" panose="02020509000000000000" pitchFamily="49" charset="-120"/>
              </a:rPr>
              <a:t/>
            </a:r>
            <a:br>
              <a:rPr lang="zh-TW" altLang="en-US" sz="2800" dirty="0">
                <a:latin typeface="細明體" panose="02020509000000000000" pitchFamily="49" charset="-120"/>
                <a:ea typeface="細明體" panose="02020509000000000000" pitchFamily="49" charset="-120"/>
              </a:rPr>
            </a:br>
            <a:endParaRPr lang="zh-TW" altLang="en-US" sz="2800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16</a:t>
            </a:fld>
            <a:endParaRPr lang="zh-TW" altLang="en-US"/>
          </a:p>
        </p:txBody>
      </p:sp>
      <p:sp>
        <p:nvSpPr>
          <p:cNvPr id="8" name="文字版面配置區 7">
            <a:extLst>
              <a:ext uri="{FF2B5EF4-FFF2-40B4-BE49-F238E27FC236}">
                <a16:creationId xmlns:a16="http://schemas.microsoft.com/office/drawing/2014/main" id="{64792286-D41F-4EFD-A6A8-092CEA2DD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268760"/>
            <a:ext cx="7772400" cy="15001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TW" altLang="en-US" sz="66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  </a:t>
            </a:r>
            <a:r>
              <a:rPr lang="zh-TW" altLang="en-US" sz="6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  篇</a:t>
            </a:r>
          </a:p>
        </p:txBody>
      </p:sp>
    </p:spTree>
    <p:extLst>
      <p:ext uri="{BB962C8B-B14F-4D97-AF65-F5344CB8AC3E}">
        <p14:creationId xmlns:p14="http://schemas.microsoft.com/office/powerpoint/2010/main" val="232373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0DF535-C824-42B4-921A-7F0086C9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17</a:t>
            </a:fld>
            <a:endParaRPr lang="zh-TW" altLang="en-US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315968" y="119531"/>
            <a:ext cx="8648520" cy="161270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zh-TW" altLang="en-US" sz="42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學校和班級的各種活動</a:t>
            </a:r>
            <a:endParaRPr lang="en-US" altLang="zh-TW" sz="4200" b="1" dirty="0">
              <a:latin typeface="Arial Black" panose="020B0A04020102020204" pitchFamily="34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algn="ctr"/>
            <a:r>
              <a:rPr lang="zh-TW" altLang="en-US" sz="42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每位學生都參與了嗎？</a:t>
            </a:r>
            <a:endParaRPr lang="en-US" altLang="zh-TW" sz="4200" b="1" dirty="0">
              <a:latin typeface="Arial Black" panose="020B0A04020102020204" pitchFamily="34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11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315968" y="1759707"/>
            <a:ext cx="4931558" cy="3180904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學生集會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71500" indent="-571500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防災演練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71500" indent="-571500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校慶活動、運動會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71500" indent="-571500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畢業旅行、校外教學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71500" indent="-571500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各項班際競賽等等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: 圓角 5">
            <a:extLst>
              <a:ext uri="{FF2B5EF4-FFF2-40B4-BE49-F238E27FC236}">
                <a16:creationId xmlns:a16="http://schemas.microsoft.com/office/drawing/2014/main" id="{886E0A16-6180-49D4-9BC6-67BD20F6F587}"/>
              </a:ext>
            </a:extLst>
          </p:cNvPr>
          <p:cNvSpPr/>
          <p:nvPr/>
        </p:nvSpPr>
        <p:spPr>
          <a:xfrm>
            <a:off x="315968" y="4940611"/>
            <a:ext cx="8548678" cy="1891685"/>
          </a:xfrm>
          <a:prstGeom prst="roundRect">
            <a:avLst>
              <a:gd name="adj" fmla="val 0"/>
            </a:avLst>
          </a:prstGeo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zh-TW" altLang="en-US" sz="3200" b="1" kern="100" spc="-10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確保每位學生都能參與學校各項活動</a:t>
            </a:r>
            <a:endParaRPr lang="en-US" altLang="zh-TW" sz="3200" b="1" kern="100" spc="-1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zh-TW" altLang="en-US" sz="3200" b="1" kern="100" spc="-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事前參照無障礙與通用設計原則規劃</a:t>
            </a:r>
            <a:endParaRPr lang="en-US" altLang="zh-TW" sz="3200" b="1" kern="100" spc="-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algn="ctr"/>
            <a:r>
              <a:rPr lang="zh-TW" altLang="en-US" sz="3200" b="1" kern="100" spc="-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並依個別需求給予合理調整。</a:t>
            </a:r>
            <a:endParaRPr lang="en-US" altLang="zh-TW" sz="3200" b="1" kern="100" spc="-1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5438981" y="1925410"/>
            <a:ext cx="3500558" cy="2849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ts val="4300"/>
              </a:lnSpc>
            </a:pPr>
            <a:r>
              <a:rPr lang="zh-TW" altLang="en-US" sz="2800" b="1" dirty="0">
                <a:latin typeface="+mn-ea"/>
              </a:rPr>
              <a:t>身心障礙學生</a:t>
            </a:r>
            <a:r>
              <a:rPr lang="zh-TW" altLang="en-US" sz="2800" dirty="0">
                <a:latin typeface="+mn-ea"/>
              </a:rPr>
              <a:t>、使用</a:t>
            </a:r>
            <a:r>
              <a:rPr lang="zh-TW" altLang="en-US" sz="2800" b="1" dirty="0">
                <a:latin typeface="+mn-ea"/>
              </a:rPr>
              <a:t>輪椅學生</a:t>
            </a:r>
            <a:r>
              <a:rPr lang="zh-TW" altLang="en-US" sz="2800" dirty="0">
                <a:latin typeface="+mn-ea"/>
              </a:rPr>
              <a:t>以及</a:t>
            </a:r>
            <a:r>
              <a:rPr lang="zh-TW" altLang="en-US" sz="2800" b="1" dirty="0">
                <a:latin typeface="+mn-ea"/>
              </a:rPr>
              <a:t>集中式特教班的學生，參與時，是否受到限制、遭遇阻礙？</a:t>
            </a:r>
            <a:endParaRPr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472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0DF535-C824-42B4-921A-7F0086C9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18</a:t>
            </a:fld>
            <a:endParaRPr lang="zh-TW" altLang="en-US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238984" y="463897"/>
            <a:ext cx="8666032" cy="123691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8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CRPD </a:t>
            </a:r>
            <a:r>
              <a:rPr lang="zh-TW" altLang="en-US" sz="48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怎麼說</a:t>
            </a:r>
            <a:endParaRPr lang="zh-TW" altLang="en-US" sz="4800" b="1" dirty="0">
              <a:solidFill>
                <a:schemeClr val="tx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11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395536" y="1700808"/>
            <a:ext cx="8240983" cy="4661863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zh-TW" altLang="en-US" sz="36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身心障礙者權利公約第</a:t>
            </a:r>
            <a:r>
              <a:rPr lang="en-US" altLang="zh-TW" sz="36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24</a:t>
            </a:r>
            <a:r>
              <a:rPr lang="zh-TW" altLang="en-US" sz="36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條</a:t>
            </a:r>
          </a:p>
          <a:p>
            <a:pPr marL="1073150" lvl="1" indent="-358775" algn="just" hangingPunct="0">
              <a:lnSpc>
                <a:spcPts val="4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應確保於各級教育實行融合教育。</a:t>
            </a:r>
            <a:endParaRPr lang="en-US" altLang="zh-TW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73150" lvl="1" indent="-358775" algn="just" hangingPunct="0">
              <a:lnSpc>
                <a:spcPts val="4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不因身心障礙而被排拒於普通教育系統之外。</a:t>
            </a:r>
            <a:endParaRPr lang="en-US" altLang="zh-TW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73150" lvl="1" indent="-358775" algn="just" hangingPunct="0">
              <a:lnSpc>
                <a:spcPts val="4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提供</a:t>
            </a:r>
            <a:r>
              <a:rPr lang="zh-TW" altLang="en-US" sz="32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合理調整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以滿足個人需求；</a:t>
            </a:r>
            <a:endParaRPr lang="en-US" altLang="zh-TW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73150" lvl="1" indent="-358775" algn="just" hangingPunct="0">
              <a:lnSpc>
                <a:spcPts val="4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身心障礙者於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普通教育系統中獲得必要有效之個別化協助措施。</a:t>
            </a:r>
            <a:endParaRPr lang="en-US" altLang="zh-TW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26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6296BF4-3156-4493-8B41-06BA2037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19</a:t>
            </a:fld>
            <a:endParaRPr lang="zh-TW" altLang="en-US"/>
          </a:p>
        </p:txBody>
      </p:sp>
      <p:sp>
        <p:nvSpPr>
          <p:cNvPr id="13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489401" y="1480384"/>
            <a:ext cx="8335003" cy="4172619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7188" indent="-357188" algn="just" hangingPunct="0">
              <a:lnSpc>
                <a:spcPts val="4400"/>
              </a:lnSpc>
              <a:spcAft>
                <a:spcPts val="900"/>
              </a:spcAft>
              <a:buFont typeface="Wingdings 2" panose="05020102010507070707" pitchFamily="18" charset="2"/>
              <a:buChar char=""/>
            </a:pPr>
            <a:r>
              <a:rPr lang="zh-TW" altLang="en-US" sz="3400" b="1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不因身心障礙情形或身分而被排除</a:t>
            </a:r>
            <a:r>
              <a:rPr lang="zh-TW" altLang="en-US" sz="34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參與各種活動。</a:t>
            </a:r>
            <a:endParaRPr lang="en-US" altLang="zh-TW" sz="3400" dirty="0">
              <a:solidFill>
                <a:schemeClr val="tx1"/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  <a:p>
            <a:pPr marL="357188" indent="-357188" algn="just" hangingPunct="0">
              <a:lnSpc>
                <a:spcPts val="4400"/>
              </a:lnSpc>
              <a:spcAft>
                <a:spcPts val="900"/>
              </a:spcAft>
              <a:buFont typeface="Wingdings 2" panose="05020102010507070707" pitchFamily="18" charset="2"/>
              <a:buChar char=""/>
            </a:pPr>
            <a:r>
              <a:rPr lang="zh-TW" altLang="en-US" sz="3400" kern="100" spc="-1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確保參與機會平等，必須採取積極行動，通常需要提供</a:t>
            </a:r>
            <a:r>
              <a:rPr lang="zh-TW" altLang="en-US" sz="3400" b="1" kern="100" spc="-1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無障礙服務</a:t>
            </a:r>
            <a:r>
              <a:rPr lang="zh-TW" altLang="en-US" sz="3400" kern="100" spc="-1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zh-TW" altLang="en-US" sz="3400" b="1" kern="100" spc="-1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合理調整</a:t>
            </a:r>
            <a:r>
              <a:rPr lang="zh-TW" altLang="en-US" sz="3400" kern="100" spc="-1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及</a:t>
            </a:r>
            <a:r>
              <a:rPr lang="zh-TW" altLang="en-US" sz="3400" b="1" kern="100" spc="-1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個別協助</a:t>
            </a:r>
            <a:r>
              <a:rPr lang="zh-TW" altLang="en-US" sz="3400" kern="100" spc="-1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400" kern="100" spc="-100" dirty="0">
              <a:solidFill>
                <a:schemeClr val="tx1"/>
              </a:solidFill>
              <a:latin typeface="Arial Black" panose="020B0A0402010202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57188" indent="-357188" algn="just" hangingPunct="0">
              <a:lnSpc>
                <a:spcPts val="4400"/>
              </a:lnSpc>
              <a:spcAft>
                <a:spcPts val="900"/>
              </a:spcAft>
              <a:buFont typeface="Wingdings 2" panose="05020102010507070707" pitchFamily="18" charset="2"/>
              <a:buChar char=""/>
            </a:pPr>
            <a:r>
              <a:rPr lang="zh-TW" altLang="en-US" sz="3400" b="1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如果不提供</a:t>
            </a:r>
            <a:r>
              <a:rPr lang="zh-TW" altLang="en-US" sz="34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參與時的必要</a:t>
            </a:r>
            <a:r>
              <a:rPr lang="zh-TW" altLang="en-US" sz="3400" b="1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合理調整</a:t>
            </a:r>
            <a:r>
              <a:rPr lang="zh-TW" altLang="en-US" sz="34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，</a:t>
            </a:r>
            <a:r>
              <a:rPr lang="zh-TW" altLang="en-US" sz="3400" b="1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也是一種排除與歧視。</a:t>
            </a:r>
          </a:p>
        </p:txBody>
      </p:sp>
      <p:sp>
        <p:nvSpPr>
          <p:cNvPr id="6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503524" y="5013176"/>
            <a:ext cx="8197073" cy="1296144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269044" y="260649"/>
            <a:ext cx="8666032" cy="108012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2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依據</a:t>
            </a:r>
            <a:r>
              <a:rPr lang="en-US" altLang="zh-TW" sz="42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CRPD</a:t>
            </a:r>
            <a:r>
              <a:rPr lang="zh-TW" altLang="en-US" sz="42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，平等不歧視是</a:t>
            </a:r>
            <a:r>
              <a:rPr lang="en-US" altLang="zh-TW" sz="42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…</a:t>
            </a:r>
            <a:endParaRPr lang="zh-TW" altLang="en-US" sz="4200" b="1" dirty="0">
              <a:solidFill>
                <a:schemeClr val="tx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11836" y="5909096"/>
            <a:ext cx="5112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b="1" dirty="0">
                <a:latin typeface="新細明體-ExtB" panose="02020500000000000000" pitchFamily="18" charset="-120"/>
                <a:ea typeface="新細明體-ExtB" panose="02020500000000000000" pitchFamily="18" charset="-120"/>
                <a:cs typeface="Times New Roman" panose="02020603050405020304" pitchFamily="18" charset="0"/>
              </a:rPr>
              <a:t>CRPD</a:t>
            </a:r>
            <a:r>
              <a:rPr lang="zh-TW" altLang="en-US" sz="2000" b="1" dirty="0">
                <a:latin typeface="新細明體-ExtB" panose="02020500000000000000" pitchFamily="18" charset="-120"/>
                <a:ea typeface="新細明體-ExtB" panose="02020500000000000000" pitchFamily="18" charset="-120"/>
                <a:cs typeface="Times New Roman" panose="02020603050405020304" pitchFamily="18" charset="0"/>
              </a:rPr>
              <a:t>第</a:t>
            </a:r>
            <a:r>
              <a:rPr lang="en-US" altLang="zh-TW" sz="2000" b="1" dirty="0">
                <a:latin typeface="新細明體-ExtB" panose="02020500000000000000" pitchFamily="18" charset="-120"/>
                <a:ea typeface="新細明體-ExtB" panose="02020500000000000000" pitchFamily="18" charset="-120"/>
                <a:cs typeface="Times New Roman" panose="02020603050405020304" pitchFamily="18" charset="0"/>
              </a:rPr>
              <a:t>6</a:t>
            </a:r>
            <a:r>
              <a:rPr lang="zh-TW" altLang="en-US" sz="2000" b="1" dirty="0">
                <a:latin typeface="新細明體-ExtB" panose="02020500000000000000" pitchFamily="18" charset="-120"/>
                <a:ea typeface="新細明體-ExtB" panose="02020500000000000000" pitchFamily="18" charset="-120"/>
                <a:cs typeface="Times New Roman" panose="02020603050405020304" pitchFamily="18" charset="0"/>
              </a:rPr>
              <a:t>號一般性意見：平等不歧視（</a:t>
            </a:r>
            <a:r>
              <a:rPr lang="en-US" altLang="zh-TW" sz="2000" b="1" dirty="0">
                <a:latin typeface="新細明體-ExtB" panose="02020500000000000000" pitchFamily="18" charset="-120"/>
                <a:ea typeface="新細明體-ExtB" panose="02020500000000000000" pitchFamily="18" charset="-120"/>
                <a:cs typeface="Times New Roman" panose="02020603050405020304" pitchFamily="18" charset="0"/>
              </a:rPr>
              <a:t>2018</a:t>
            </a:r>
            <a:r>
              <a:rPr lang="zh-TW" altLang="en-US" sz="2000" b="1" dirty="0">
                <a:latin typeface="新細明體-ExtB" panose="02020500000000000000" pitchFamily="18" charset="-120"/>
                <a:ea typeface="新細明體-ExtB" panose="02020500000000000000" pitchFamily="18" charset="-120"/>
                <a:cs typeface="Times New Roman" panose="02020603050405020304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11860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2</a:t>
            </a:fld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8636A9F-7401-4B22-9491-1FD0630ECE9A}"/>
              </a:ext>
            </a:extLst>
          </p:cNvPr>
          <p:cNvSpPr/>
          <p:nvPr/>
        </p:nvSpPr>
        <p:spPr>
          <a:xfrm>
            <a:off x="251520" y="548681"/>
            <a:ext cx="8640960" cy="1152128"/>
          </a:xfrm>
          <a:prstGeom prst="rect">
            <a:avLst/>
          </a:prstGeom>
          <a:solidFill>
            <a:schemeClr val="accent3">
              <a:lumMod val="75000"/>
            </a:schemeClr>
          </a:solidFill>
          <a:ln w="5715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請各處室主任對校內宣導</a:t>
            </a:r>
            <a:r>
              <a:rPr lang="en-US" altLang="zh-TW" sz="44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CRPD</a:t>
            </a:r>
            <a:endParaRPr lang="zh-TW" altLang="en-US" sz="4400" b="1" dirty="0">
              <a:solidFill>
                <a:schemeClr val="bg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6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486204" y="1763145"/>
            <a:ext cx="8239951" cy="3106015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zh-TW" altLang="en-US" sz="3200" dirty="0">
                <a:solidFill>
                  <a:srgbClr val="0000FF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宣導內容</a:t>
            </a:r>
            <a:r>
              <a:rPr lang="zh-TW" altLang="en-US" sz="32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：參考本簡報內容，對全校教師宣導</a:t>
            </a:r>
            <a:r>
              <a:rPr lang="en-US" altLang="zh-TW" sz="32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CRPD</a:t>
            </a:r>
          </a:p>
          <a:p>
            <a:pPr marL="571500" indent="-57150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zh-TW" altLang="en-US" sz="3200" dirty="0">
                <a:solidFill>
                  <a:srgbClr val="0000FF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宣導期間</a:t>
            </a:r>
            <a:r>
              <a:rPr lang="zh-TW" altLang="en-US" sz="32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：</a:t>
            </a:r>
            <a:r>
              <a:rPr lang="zh-TW" altLang="en-US" sz="3200" dirty="0">
                <a:solidFill>
                  <a:srgbClr val="FF00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即日起至</a:t>
            </a:r>
            <a:r>
              <a:rPr lang="en-US" altLang="zh-TW" sz="3200" dirty="0" smtClean="0">
                <a:solidFill>
                  <a:srgbClr val="FF00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114</a:t>
            </a:r>
            <a:r>
              <a:rPr lang="zh-TW" altLang="en-US" sz="3200" dirty="0" smtClean="0">
                <a:solidFill>
                  <a:srgbClr val="FF00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年</a:t>
            </a:r>
            <a:r>
              <a:rPr lang="en-US" altLang="zh-TW" sz="3200" dirty="0">
                <a:solidFill>
                  <a:srgbClr val="FF00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7</a:t>
            </a:r>
            <a:r>
              <a:rPr lang="zh-TW" altLang="en-US" sz="3200" dirty="0" smtClean="0">
                <a:solidFill>
                  <a:srgbClr val="FF00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月</a:t>
            </a:r>
            <a:r>
              <a:rPr lang="en-US" altLang="zh-TW" sz="3200" dirty="0" smtClean="0">
                <a:solidFill>
                  <a:srgbClr val="FF00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15</a:t>
            </a:r>
            <a:r>
              <a:rPr lang="zh-TW" altLang="en-US" sz="3200" dirty="0" smtClean="0">
                <a:solidFill>
                  <a:srgbClr val="FF00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日前</a:t>
            </a:r>
            <a:endParaRPr lang="en-US" altLang="zh-TW" sz="3200" dirty="0">
              <a:solidFill>
                <a:srgbClr val="FF0000"/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  <a:p>
            <a:pPr marL="571500" indent="-57150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zh-TW" altLang="en-US" sz="3200" dirty="0">
                <a:solidFill>
                  <a:srgbClr val="0000FF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宣導方式</a:t>
            </a:r>
            <a:r>
              <a:rPr lang="zh-TW" altLang="en-US" sz="32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：教師晨會、導師會報、科任教師會議、領域會議</a:t>
            </a:r>
            <a:r>
              <a:rPr lang="en-US" altLang="zh-TW" sz="32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……</a:t>
            </a:r>
            <a:r>
              <a:rPr lang="zh-TW" altLang="en-US" sz="32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等場合</a:t>
            </a:r>
            <a:endParaRPr lang="en-US" altLang="zh-TW" sz="3200" dirty="0">
              <a:solidFill>
                <a:schemeClr val="tx1"/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364498" y="5171296"/>
            <a:ext cx="8474635" cy="77798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hangingPunct="0">
              <a:lnSpc>
                <a:spcPts val="3800"/>
              </a:lnSpc>
            </a:pPr>
            <a:r>
              <a:rPr lang="zh-TW" altLang="en-US" sz="2800" dirty="0">
                <a:solidFill>
                  <a:schemeClr val="bg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教育局將於</a:t>
            </a:r>
            <a:r>
              <a:rPr lang="en-US" altLang="zh-TW" sz="2800" dirty="0">
                <a:solidFill>
                  <a:schemeClr val="bg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114</a:t>
            </a:r>
            <a:r>
              <a:rPr lang="zh-TW" altLang="en-US" sz="2800" dirty="0" smtClean="0">
                <a:solidFill>
                  <a:schemeClr val="bg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年調查</a:t>
            </a:r>
            <a:r>
              <a:rPr lang="zh-TW" altLang="en-US" sz="2800" dirty="0">
                <a:solidFill>
                  <a:schemeClr val="bg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各校宣導完成情形</a:t>
            </a:r>
          </a:p>
        </p:txBody>
      </p:sp>
    </p:spTree>
    <p:extLst>
      <p:ext uri="{BB962C8B-B14F-4D97-AF65-F5344CB8AC3E}">
        <p14:creationId xmlns:p14="http://schemas.microsoft.com/office/powerpoint/2010/main" val="426000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0DF535-C824-42B4-921A-7F0086C9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20</a:t>
            </a:fld>
            <a:endParaRPr lang="zh-TW" altLang="en-US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85516" y="491431"/>
            <a:ext cx="8964000" cy="123691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弭平障礙與限制</a:t>
            </a:r>
            <a:r>
              <a:rPr lang="zh-TW" altLang="en-US" sz="4200" b="1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，怎麼做比較適當？</a:t>
            </a:r>
            <a:endParaRPr lang="zh-TW" altLang="en-US" sz="4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7" name="群組 6">
            <a:extLst>
              <a:ext uri="{FF2B5EF4-FFF2-40B4-BE49-F238E27FC236}">
                <a16:creationId xmlns:a16="http://schemas.microsoft.com/office/drawing/2014/main" id="{F73321C0-23CB-4388-95F6-A668BEA75A92}"/>
              </a:ext>
            </a:extLst>
          </p:cNvPr>
          <p:cNvGrpSpPr/>
          <p:nvPr/>
        </p:nvGrpSpPr>
        <p:grpSpPr>
          <a:xfrm>
            <a:off x="247030" y="2476868"/>
            <a:ext cx="8003067" cy="1137646"/>
            <a:chOff x="1331917" y="2182530"/>
            <a:chExt cx="7746182" cy="1152128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033C2B40-E60E-40EF-9B93-712732011BFD}"/>
                </a:ext>
              </a:extLst>
            </p:cNvPr>
            <p:cNvSpPr/>
            <p:nvPr/>
          </p:nvSpPr>
          <p:spPr>
            <a:xfrm>
              <a:off x="1331917" y="2182530"/>
              <a:ext cx="1224136" cy="115212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6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A</a:t>
              </a:r>
              <a:endParaRPr lang="zh-TW" altLang="en-US" sz="60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913B9D25-CBA8-4A59-8958-EF3B1DBE7477}"/>
                </a:ext>
              </a:extLst>
            </p:cNvPr>
            <p:cNvSpPr txBox="1"/>
            <p:nvPr/>
          </p:nvSpPr>
          <p:spPr>
            <a:xfrm>
              <a:off x="2709324" y="2211901"/>
              <a:ext cx="6368775" cy="841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一套規則</a:t>
              </a:r>
              <a:r>
                <a:rPr lang="en-US" altLang="zh-TW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一種作法</a:t>
              </a:r>
            </a:p>
          </p:txBody>
        </p:sp>
      </p:grpSp>
      <p:grpSp>
        <p:nvGrpSpPr>
          <p:cNvPr id="8" name="群組 7">
            <a:extLst>
              <a:ext uri="{FF2B5EF4-FFF2-40B4-BE49-F238E27FC236}">
                <a16:creationId xmlns:a16="http://schemas.microsoft.com/office/drawing/2014/main" id="{C3610EB7-476C-41E8-B56B-F439456F59F9}"/>
              </a:ext>
            </a:extLst>
          </p:cNvPr>
          <p:cNvGrpSpPr/>
          <p:nvPr/>
        </p:nvGrpSpPr>
        <p:grpSpPr>
          <a:xfrm>
            <a:off x="263305" y="4142831"/>
            <a:ext cx="8966347" cy="1688620"/>
            <a:chOff x="1355985" y="2126607"/>
            <a:chExt cx="8114644" cy="168862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E5E4A5E1-1C7A-4B6E-9052-C7DB050060A9}"/>
                </a:ext>
              </a:extLst>
            </p:cNvPr>
            <p:cNvSpPr/>
            <p:nvPr/>
          </p:nvSpPr>
          <p:spPr>
            <a:xfrm>
              <a:off x="1355985" y="2126607"/>
              <a:ext cx="1129868" cy="115212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6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B</a:t>
              </a:r>
              <a:endParaRPr lang="zh-TW" altLang="en-US" sz="60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6314FB6D-1A99-4B04-8134-E534F16132CE}"/>
                </a:ext>
              </a:extLst>
            </p:cNvPr>
            <p:cNvSpPr txBox="1"/>
            <p:nvPr/>
          </p:nvSpPr>
          <p:spPr>
            <a:xfrm>
              <a:off x="2485853" y="2245567"/>
              <a:ext cx="698477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無障礙</a:t>
              </a:r>
              <a:r>
                <a:rPr lang="en-US" altLang="zh-TW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通用設計</a:t>
              </a:r>
              <a:r>
                <a:rPr lang="en-US" altLang="zh-TW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合理調整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14191" y="3998815"/>
            <a:ext cx="8935326" cy="14401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72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AEDCE85-3B5C-486D-89BC-55C5BFEBF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21</a:t>
            </a:fld>
            <a:endParaRPr lang="zh-TW" altLang="en-US"/>
          </a:p>
        </p:txBody>
      </p:sp>
      <p:sp>
        <p:nvSpPr>
          <p:cNvPr id="6" name="矩形: 圓角 2">
            <a:extLst>
              <a:ext uri="{FF2B5EF4-FFF2-40B4-BE49-F238E27FC236}">
                <a16:creationId xmlns:a16="http://schemas.microsoft.com/office/drawing/2014/main" id="{DAFF8C8C-6458-4C9E-9319-4592BEFC02C3}"/>
              </a:ext>
            </a:extLst>
          </p:cNvPr>
          <p:cNvSpPr/>
          <p:nvPr/>
        </p:nvSpPr>
        <p:spPr>
          <a:xfrm>
            <a:off x="58041" y="216766"/>
            <a:ext cx="8784976" cy="907504"/>
          </a:xfrm>
          <a:prstGeom prst="roundRect">
            <a:avLst/>
          </a:prstGeom>
          <a:solidFill>
            <a:srgbClr val="1F497D"/>
          </a:solidFill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just"/>
            <a:r>
              <a:rPr lang="zh-TW" altLang="en-US" sz="46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學生活動規劃的</a:t>
            </a:r>
            <a:r>
              <a:rPr lang="zh-TW" altLang="en-US" sz="4600" b="1" kern="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通用設計</a:t>
            </a:r>
            <a:r>
              <a:rPr lang="zh-TW" altLang="en-US" sz="46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en-US" altLang="zh-TW" sz="46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endParaRPr lang="zh-TW" altLang="en-US" sz="46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347248" y="1169234"/>
            <a:ext cx="8449504" cy="5472000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3538" indent="-363538" algn="just" hangingPunct="0">
              <a:lnSpc>
                <a:spcPts val="4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掌握</a:t>
            </a:r>
            <a:r>
              <a:rPr lang="zh-TW" altLang="en-US" sz="30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多元表徵、多元表達、多元參與</a:t>
            </a:r>
            <a:r>
              <a:rPr lang="zh-TW" altLang="en-US" sz="30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三大原則，盡可能讓所有學生參與。</a:t>
            </a:r>
            <a:endParaRPr lang="en-US" altLang="zh-TW" sz="30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3538" indent="-363538" algn="just" hangingPunct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舉例來說：</a:t>
            </a:r>
            <a:endParaRPr lang="en-US" altLang="zh-TW" sz="30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715963" lvl="1" indent="-258763" algn="just" hangingPunct="0">
              <a:lnSpc>
                <a:spcPts val="3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b="1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選擇活動場域時</a:t>
            </a:r>
            <a:r>
              <a:rPr lang="zh-TW" altLang="en-US" sz="26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600" b="1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場地設施應無障礙，</a:t>
            </a:r>
            <a:r>
              <a:rPr lang="zh-TW" altLang="en-US" sz="26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並考量每一位學生的差異與需求。</a:t>
            </a:r>
            <a:endParaRPr lang="en-US" altLang="zh-TW" sz="2600" dirty="0">
              <a:solidFill>
                <a:schemeClr val="tx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715963" lvl="1" indent="-258763" algn="just" hangingPunct="0">
              <a:lnSpc>
                <a:spcPts val="3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b="1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活動規畫設計時，</a:t>
            </a:r>
            <a:r>
              <a:rPr lang="zh-TW" altLang="en-US" sz="26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允許有不同的參與形式，以及設計彈性的參與或反應的方式、使用便於參與的媒材或器具。</a:t>
            </a:r>
            <a:endParaRPr lang="en-US" altLang="zh-TW" sz="2600" dirty="0">
              <a:solidFill>
                <a:schemeClr val="tx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715963" lvl="1" indent="-258763" algn="just" hangingPunct="0">
              <a:lnSpc>
                <a:spcPts val="3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b="1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活動進行時，確保</a:t>
            </a:r>
            <a:r>
              <a:rPr lang="zh-TW" altLang="en-US" sz="26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所有學生能理解活動規則</a:t>
            </a:r>
            <a:r>
              <a:rPr lang="zh-TW" altLang="en-US" sz="2600" b="1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，包含提供清晰的說明、提供語音、文字、圖像等。</a:t>
            </a:r>
            <a:endParaRPr lang="en-US" altLang="zh-TW" sz="2600" dirty="0">
              <a:solidFill>
                <a:schemeClr val="tx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715963" lvl="1" indent="-258763" algn="just" hangingPunct="0">
              <a:lnSpc>
                <a:spcPts val="3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全校性活動考量集中式特教班需求並安排參與。</a:t>
            </a:r>
          </a:p>
        </p:txBody>
      </p:sp>
    </p:spTree>
    <p:extLst>
      <p:ext uri="{BB962C8B-B14F-4D97-AF65-F5344CB8AC3E}">
        <p14:creationId xmlns:p14="http://schemas.microsoft.com/office/powerpoint/2010/main" val="28768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AEDCE85-3B5C-486D-89BC-55C5BFEBF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22</a:t>
            </a:fld>
            <a:endParaRPr lang="zh-TW" altLang="en-US"/>
          </a:p>
        </p:txBody>
      </p:sp>
      <p:sp>
        <p:nvSpPr>
          <p:cNvPr id="8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256852" y="1155593"/>
            <a:ext cx="8623071" cy="5409706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3538" indent="-363538" algn="just" hangingPunct="0">
              <a:lnSpc>
                <a:spcPts val="4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當活動規劃符合無障礙與通用設計原則，仍無法讓特定障礙學生參與時，就需要提供個別的調整與支持。</a:t>
            </a:r>
            <a:endParaRPr lang="en-US" altLang="zh-TW" sz="3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3538" indent="-363538" algn="just" hangingPunct="0">
              <a:lnSpc>
                <a:spcPts val="4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常見的合理調整措施：</a:t>
            </a:r>
            <a:endParaRPr lang="en-US" altLang="zh-TW" sz="3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4863" lvl="1" indent="-268288" algn="just" hangingPunct="0"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環境與設施支持</a:t>
            </a:r>
          </a:p>
          <a:p>
            <a:pPr marL="804863" lvl="1" indent="-268288" algn="just" hangingPunct="0"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人力支援</a:t>
            </a:r>
          </a:p>
          <a:p>
            <a:pPr marL="804863" lvl="1" indent="-268288" algn="just" hangingPunct="0"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資訊可及性</a:t>
            </a:r>
          </a:p>
          <a:p>
            <a:pPr marL="804863" lvl="1" indent="-268288" algn="just" hangingPunct="0"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輔助器材</a:t>
            </a:r>
          </a:p>
          <a:p>
            <a:pPr marL="804863" lvl="1" indent="-268288" algn="just" hangingPunct="0"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活動與教學方式調整</a:t>
            </a:r>
          </a:p>
          <a:p>
            <a:pPr marL="804863" lvl="1" indent="-268288" algn="just" hangingPunct="0"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情緒與心理支援</a:t>
            </a:r>
            <a:endParaRPr lang="zh-TW" altLang="en-US" sz="26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 hangingPunct="0">
              <a:spcBef>
                <a:spcPts val="600"/>
              </a:spcBef>
              <a:spcAft>
                <a:spcPts val="600"/>
              </a:spcAft>
            </a:pPr>
            <a:endParaRPr lang="en-US" altLang="zh-TW" sz="28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: 圓角 2">
            <a:extLst>
              <a:ext uri="{FF2B5EF4-FFF2-40B4-BE49-F238E27FC236}">
                <a16:creationId xmlns:a16="http://schemas.microsoft.com/office/drawing/2014/main" id="{DAFF8C8C-6458-4C9E-9319-4592BEFC02C3}"/>
              </a:ext>
            </a:extLst>
          </p:cNvPr>
          <p:cNvSpPr/>
          <p:nvPr/>
        </p:nvSpPr>
        <p:spPr>
          <a:xfrm>
            <a:off x="175900" y="248089"/>
            <a:ext cx="8784976" cy="907504"/>
          </a:xfrm>
          <a:prstGeom prst="roundRect">
            <a:avLst/>
          </a:prstGeom>
          <a:solidFill>
            <a:srgbClr val="1F497D"/>
          </a:solidFill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just"/>
            <a:r>
              <a:rPr lang="zh-TW" altLang="en-US" sz="46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學生活動規劃的</a:t>
            </a:r>
            <a:r>
              <a:rPr lang="zh-TW" altLang="en-US" sz="4600" b="1" kern="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合理調整</a:t>
            </a:r>
            <a:r>
              <a:rPr lang="zh-TW" altLang="en-US" sz="46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en-US" altLang="zh-TW" sz="46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endParaRPr lang="zh-TW" altLang="en-US" sz="46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9524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23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482320"/>
              </p:ext>
            </p:extLst>
          </p:nvPr>
        </p:nvGraphicFramePr>
        <p:xfrm>
          <a:off x="107504" y="172752"/>
          <a:ext cx="8856984" cy="6452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2728">
                  <a:extLst>
                    <a:ext uri="{9D8B030D-6E8A-4147-A177-3AD203B41FA5}">
                      <a16:colId xmlns:a16="http://schemas.microsoft.com/office/drawing/2014/main" val="181481361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8778274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36509783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13280709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251712761"/>
                    </a:ext>
                  </a:extLst>
                </a:gridCol>
              </a:tblGrid>
              <a:tr h="700968">
                <a:tc>
                  <a:txBody>
                    <a:bodyPr/>
                    <a:lstStyle/>
                    <a:p>
                      <a:pPr algn="r"/>
                      <a:r>
                        <a:rPr lang="zh-TW" altLang="en-US" sz="2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學生困難類型</a:t>
                      </a:r>
                      <a:endParaRPr lang="en-US" altLang="zh-TW" sz="2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合理調整需求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肢體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感官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認知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情緒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36612"/>
                  </a:ext>
                </a:extLst>
              </a:tr>
              <a:tr h="1835869">
                <a:tc>
                  <a:txBody>
                    <a:bodyPr/>
                    <a:lstStyle/>
                    <a:p>
                      <a:pPr algn="just" hangingPunct="0"/>
                      <a:r>
                        <a:rPr lang="zh-TW" altLang="en-US" sz="3000" b="1" dirty="0"/>
                        <a:t>環境與設施支持：</a:t>
                      </a:r>
                      <a:endParaRPr lang="en-US" altLang="zh-TW" sz="3000" b="1" dirty="0"/>
                    </a:p>
                    <a:p>
                      <a:pPr marL="447675" indent="-182563" algn="just" hangingPunct="0">
                        <a:spcBef>
                          <a:spcPts val="600"/>
                        </a:spcBef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b="0" dirty="0"/>
                        <a:t>路線規劃考量可及性與無障礙設施，如：扶手、坡道、升降梯。</a:t>
                      </a:r>
                      <a:endParaRPr lang="en-US" altLang="zh-TW" sz="2200" b="0" dirty="0"/>
                    </a:p>
                    <a:p>
                      <a:pPr marL="447675" indent="-182563" algn="just" hangingPunct="0">
                        <a:spcBef>
                          <a:spcPts val="600"/>
                        </a:spcBef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b="0" dirty="0"/>
                        <a:t>提供無障礙交通設備與服務。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4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4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632911"/>
                  </a:ext>
                </a:extLst>
              </a:tr>
              <a:tr h="1835869">
                <a:tc>
                  <a:txBody>
                    <a:bodyPr/>
                    <a:lstStyle/>
                    <a:p>
                      <a:pPr algn="just" hangingPunct="0"/>
                      <a:r>
                        <a:rPr lang="zh-TW" altLang="en-US" sz="3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人力支援：</a:t>
                      </a:r>
                    </a:p>
                    <a:p>
                      <a:pPr marL="447675" indent="-182563" algn="just" hangingPunct="0">
                        <a:spcBef>
                          <a:spcPts val="600"/>
                        </a:spcBef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b="0" dirty="0"/>
                        <a:t>安排協助人員幫助學生移動或參與活動。</a:t>
                      </a:r>
                    </a:p>
                    <a:p>
                      <a:pPr marL="447675" indent="-182563" algn="just" hangingPunct="0">
                        <a:spcBef>
                          <a:spcPts val="600"/>
                        </a:spcBef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b="0" dirty="0"/>
                        <a:t>防災演練時編組支援人力，協助上下樓垂直移動轉換協助。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4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4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6178492"/>
                  </a:ext>
                </a:extLst>
              </a:tr>
              <a:tr h="1835869">
                <a:tc>
                  <a:txBody>
                    <a:bodyPr/>
                    <a:lstStyle/>
                    <a:p>
                      <a:pPr algn="just" hangingPunct="0"/>
                      <a:r>
                        <a:rPr lang="zh-TW" altLang="en-US" sz="3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資訊可及性：</a:t>
                      </a:r>
                      <a:endParaRPr lang="en-US" altLang="zh-TW" sz="3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47675" indent="-182563" algn="just" hangingPunct="0">
                        <a:spcBef>
                          <a:spcPts val="600"/>
                        </a:spcBef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dirty="0"/>
                        <a:t>提供視覺輔助，如：放大字體、語音資訊。</a:t>
                      </a:r>
                    </a:p>
                    <a:p>
                      <a:pPr marL="447675" indent="-182563" algn="just" hangingPunct="0">
                        <a:spcBef>
                          <a:spcPts val="600"/>
                        </a:spcBef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dirty="0"/>
                        <a:t>提供聽覺輔助，如：手語翻譯、聽打服務。</a:t>
                      </a:r>
                      <a:endParaRPr lang="en-US" altLang="zh-TW" sz="2200" dirty="0"/>
                    </a:p>
                    <a:p>
                      <a:pPr marL="447675" indent="-182563" algn="just" hangingPunct="0">
                        <a:spcBef>
                          <a:spcPts val="600"/>
                        </a:spcBef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dirty="0"/>
                        <a:t>提供個別易讀易懂的指引、活動說明。</a:t>
                      </a:r>
                      <a:endParaRPr lang="en-US" altLang="zh-TW" sz="2200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4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4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969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41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24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57740"/>
              </p:ext>
            </p:extLst>
          </p:nvPr>
        </p:nvGraphicFramePr>
        <p:xfrm>
          <a:off x="107504" y="172752"/>
          <a:ext cx="8856984" cy="6223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2728">
                  <a:extLst>
                    <a:ext uri="{9D8B030D-6E8A-4147-A177-3AD203B41FA5}">
                      <a16:colId xmlns:a16="http://schemas.microsoft.com/office/drawing/2014/main" val="181481361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8778274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36509783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13280709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251712761"/>
                    </a:ext>
                  </a:extLst>
                </a:gridCol>
              </a:tblGrid>
              <a:tr h="786147">
                <a:tc>
                  <a:txBody>
                    <a:bodyPr/>
                    <a:lstStyle/>
                    <a:p>
                      <a:pPr algn="r"/>
                      <a:r>
                        <a:rPr lang="zh-TW" altLang="en-US" sz="2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學生困難類型</a:t>
                      </a:r>
                      <a:endParaRPr lang="en-US" altLang="zh-TW" sz="2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各項學生活動</a:t>
                      </a:r>
                      <a:r>
                        <a:rPr lang="zh-TW" altLang="en-US" sz="2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常見合理調整需求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肢體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感官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認知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情緒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36612"/>
                  </a:ext>
                </a:extLst>
              </a:tr>
              <a:tr h="1609729">
                <a:tc>
                  <a:txBody>
                    <a:bodyPr/>
                    <a:lstStyle/>
                    <a:p>
                      <a:pPr algn="just" hangingPunct="0"/>
                      <a:r>
                        <a:rPr lang="zh-TW" altLang="en-US" sz="3000" b="1" dirty="0"/>
                        <a:t>輔助器材：</a:t>
                      </a:r>
                      <a:endParaRPr lang="en-US" altLang="zh-TW" sz="3000" b="1" dirty="0"/>
                    </a:p>
                    <a:p>
                      <a:pPr marL="447675" indent="-182563" algn="just" hangingPunct="0">
                        <a:lnSpc>
                          <a:spcPts val="3400"/>
                        </a:lnSpc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b="0" dirty="0"/>
                        <a:t>提供行動擺位類、視聽覺及溝通輔具如：電動輪椅、望遠鏡、遠距麥克風、溝通板等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4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4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4915883"/>
                  </a:ext>
                </a:extLst>
              </a:tr>
              <a:tr h="2058956">
                <a:tc>
                  <a:txBody>
                    <a:bodyPr/>
                    <a:lstStyle/>
                    <a:p>
                      <a:pPr algn="just" hangingPunct="0"/>
                      <a:r>
                        <a:rPr lang="zh-TW" altLang="en-US" sz="3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活動與教學方式調整：</a:t>
                      </a:r>
                    </a:p>
                    <a:p>
                      <a:pPr marL="447675" indent="-182563" algn="just" hangingPunct="0">
                        <a:lnSpc>
                          <a:spcPts val="3400"/>
                        </a:lnSpc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dirty="0"/>
                        <a:t>根據學生優勢調整運動競賽項目及規則，如：下肢障礙學生安排上肢的運動項目，並調整規則、給予更多的時間完成活動。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81303"/>
                  </a:ext>
                </a:extLst>
              </a:tr>
              <a:tr h="1609729">
                <a:tc>
                  <a:txBody>
                    <a:bodyPr/>
                    <a:lstStyle/>
                    <a:p>
                      <a:pPr algn="just" hangingPunct="0"/>
                      <a:r>
                        <a:rPr lang="zh-TW" altLang="en-US" sz="3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情緒與心理支援：</a:t>
                      </a:r>
                    </a:p>
                    <a:p>
                      <a:pPr marL="447675" indent="-182563" algn="just" hangingPunct="0">
                        <a:spcBef>
                          <a:spcPts val="600"/>
                        </a:spcBef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dirty="0"/>
                        <a:t>讓學生在情緒不安時可選擇暫時離開活動。</a:t>
                      </a:r>
                    </a:p>
                    <a:p>
                      <a:pPr marL="447675" indent="-182563" algn="just" hangingPunct="0">
                        <a:spcBef>
                          <a:spcPts val="600"/>
                        </a:spcBef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2200" dirty="0"/>
                        <a:t>預先告知活動流程，減少壓力。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4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4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/>
                        <a:t>*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03547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39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5F03CAB-56BA-43AE-89DC-AAEFC7A19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25</a:t>
            </a:fld>
            <a:endParaRPr lang="zh-TW" altLang="en-US"/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F4A5E479-A256-49A2-B939-1DF555D69765}"/>
              </a:ext>
            </a:extLst>
          </p:cNvPr>
          <p:cNvSpPr/>
          <p:nvPr/>
        </p:nvSpPr>
        <p:spPr>
          <a:xfrm>
            <a:off x="395536" y="1988840"/>
            <a:ext cx="4068032" cy="410965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800"/>
              </a:lnSpc>
              <a:spcAft>
                <a:spcPts val="600"/>
              </a:spcAft>
            </a:pPr>
            <a:r>
              <a:rPr lang="zh-TW" altLang="en-US" sz="32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學務人員</a:t>
            </a:r>
            <a:r>
              <a:rPr lang="zh-TW" altLang="en-US" sz="3200" b="1" dirty="0">
                <a:solidFill>
                  <a:schemeClr val="bg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可以這樣做：</a:t>
            </a:r>
            <a:endParaRPr lang="en-US" altLang="zh-TW" sz="3200" b="1" dirty="0">
              <a:solidFill>
                <a:schemeClr val="bg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5113" indent="-265113" algn="just" hangingPunct="0">
              <a:lnSpc>
                <a:spcPts val="38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以通用設計原則規劃各種活動；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65113" indent="-265113" algn="just" hangingPunct="0">
              <a:lnSpc>
                <a:spcPts val="38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規劃活動前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，事先收集全校身心障礙學生需求，提供所需之合理調整，如衍生預算與人力，應盡早規劃。</a:t>
            </a:r>
          </a:p>
        </p:txBody>
      </p:sp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021E0F00-8E09-42CB-8126-0909722E46DC}"/>
              </a:ext>
            </a:extLst>
          </p:cNvPr>
          <p:cNvSpPr/>
          <p:nvPr/>
        </p:nvSpPr>
        <p:spPr>
          <a:xfrm>
            <a:off x="395536" y="135523"/>
            <a:ext cx="8352928" cy="1754165"/>
          </a:xfrm>
          <a:prstGeom prst="roundRect">
            <a:avLst/>
          </a:prstGeom>
          <a:solidFill>
            <a:srgbClr val="973444"/>
          </a:solidFill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幫助學生在普通班</a:t>
            </a:r>
            <a:r>
              <a:rPr lang="en-US" altLang="zh-TW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學校</a:t>
            </a:r>
            <a:endParaRPr lang="en-US" altLang="zh-TW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參與學生活動</a:t>
            </a:r>
            <a:endParaRPr lang="en-US" altLang="zh-TW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矩形: 圓角 15">
            <a:extLst>
              <a:ext uri="{FF2B5EF4-FFF2-40B4-BE49-F238E27FC236}">
                <a16:creationId xmlns:a16="http://schemas.microsoft.com/office/drawing/2014/main" id="{F4A5E479-A256-49A2-B939-1DF555D69765}"/>
              </a:ext>
            </a:extLst>
          </p:cNvPr>
          <p:cNvSpPr/>
          <p:nvPr/>
        </p:nvSpPr>
        <p:spPr>
          <a:xfrm>
            <a:off x="4647381" y="2089249"/>
            <a:ext cx="3989138" cy="437689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0">
              <a:lnSpc>
                <a:spcPts val="3800"/>
              </a:lnSpc>
              <a:spcAft>
                <a:spcPts val="600"/>
              </a:spcAft>
            </a:pPr>
            <a:r>
              <a:rPr lang="zh-TW" altLang="en-US" sz="32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老師</a:t>
            </a:r>
            <a:r>
              <a:rPr lang="zh-TW" altLang="en-US" sz="3200" b="1" dirty="0">
                <a:solidFill>
                  <a:schemeClr val="bg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可以這樣做：</a:t>
            </a:r>
            <a:endParaRPr lang="en-US" altLang="zh-TW" sz="3200" b="1" dirty="0">
              <a:solidFill>
                <a:schemeClr val="bg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5113" indent="-265113" algn="just" hangingPunct="0">
              <a:lnSpc>
                <a:spcPts val="38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以通用設計原則規劃各種活動；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65113" indent="-265113" algn="just" hangingPunct="0">
              <a:lnSpc>
                <a:spcPts val="38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期待</a:t>
            </a:r>
            <a:r>
              <a:rPr lang="zh-TW" altLang="en-US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每位學生皆能參與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各項活動，察覺個別學生合理調整需求，如需額外預算與人力資源，盡早尋求行政支援。</a:t>
            </a:r>
          </a:p>
        </p:txBody>
      </p:sp>
    </p:spTree>
    <p:extLst>
      <p:ext uri="{BB962C8B-B14F-4D97-AF65-F5344CB8AC3E}">
        <p14:creationId xmlns:p14="http://schemas.microsoft.com/office/powerpoint/2010/main" val="251013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AEDCE85-3B5C-486D-89BC-55C5BFEBF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26</a:t>
            </a:fld>
            <a:endParaRPr lang="zh-TW" altLang="en-US"/>
          </a:p>
        </p:txBody>
      </p:sp>
      <p:sp>
        <p:nvSpPr>
          <p:cNvPr id="6" name="矩形: 圓角 2">
            <a:extLst>
              <a:ext uri="{FF2B5EF4-FFF2-40B4-BE49-F238E27FC236}">
                <a16:creationId xmlns:a16="http://schemas.microsoft.com/office/drawing/2014/main" id="{DAFF8C8C-6458-4C9E-9319-4592BEFC02C3}"/>
              </a:ext>
            </a:extLst>
          </p:cNvPr>
          <p:cNvSpPr/>
          <p:nvPr/>
        </p:nvSpPr>
        <p:spPr>
          <a:xfrm>
            <a:off x="228755" y="260648"/>
            <a:ext cx="8784976" cy="1656184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TW" altLang="en-US" sz="4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額外提供身障生合理調整措施，</a:t>
            </a:r>
            <a:endParaRPr lang="en-US" altLang="zh-TW" sz="42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這樣公平嗎？經費誰負擔？</a:t>
            </a:r>
          </a:p>
        </p:txBody>
      </p:sp>
      <p:sp>
        <p:nvSpPr>
          <p:cNvPr id="5" name="矩形: 圓角 4">
            <a:extLst>
              <a:ext uri="{FF2B5EF4-FFF2-40B4-BE49-F238E27FC236}">
                <a16:creationId xmlns:a16="http://schemas.microsoft.com/office/drawing/2014/main" id="{D0892523-0DEF-4A9B-9F97-B498B40436B1}"/>
              </a:ext>
            </a:extLst>
          </p:cNvPr>
          <p:cNvSpPr/>
          <p:nvPr/>
        </p:nvSpPr>
        <p:spPr>
          <a:xfrm>
            <a:off x="156528" y="2204864"/>
            <a:ext cx="8892988" cy="3904459"/>
          </a:xfrm>
          <a:prstGeom prst="roundRect">
            <a:avLst>
              <a:gd name="adj" fmla="val 0"/>
            </a:avLst>
          </a:prstGeom>
          <a:solidFill>
            <a:schemeClr val="accent3">
              <a:lumMod val="50000"/>
            </a:schemeClr>
          </a:solidFill>
          <a:ln w="5715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lvl="0" algn="ctr" hangingPunct="0">
              <a:lnSpc>
                <a:spcPts val="5000"/>
              </a:lnSpc>
              <a:defRPr/>
            </a:pPr>
            <a:r>
              <a:rPr lang="zh-TW" altLang="en-US" sz="3600" b="1" kern="1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不是零拒絕就等於平等不歧視，</a:t>
            </a:r>
            <a:endParaRPr lang="en-US" altLang="zh-TW" sz="3600" b="1" kern="100" spc="-1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lvl="0" algn="ctr" hangingPunct="0">
              <a:lnSpc>
                <a:spcPts val="5000"/>
              </a:lnSpc>
              <a:defRPr/>
            </a:pPr>
            <a:r>
              <a:rPr lang="zh-TW" altLang="en-US" sz="3600" b="1" kern="1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依個別需求給予</a:t>
            </a:r>
            <a:r>
              <a:rPr lang="zh-TW" altLang="en-US" sz="36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合理調整，</a:t>
            </a:r>
            <a:endParaRPr lang="en-US" altLang="zh-TW" sz="36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 hangingPunct="0">
              <a:lnSpc>
                <a:spcPts val="5000"/>
              </a:lnSpc>
              <a:spcAft>
                <a:spcPts val="1200"/>
              </a:spcAft>
              <a:defRPr/>
            </a:pPr>
            <a:r>
              <a:rPr lang="zh-TW" altLang="en-US" sz="36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消除參與的阻礙，才是實質平等。</a:t>
            </a:r>
            <a:endParaRPr lang="en-US" altLang="zh-TW" sz="36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ctr" defTabSz="914400" rtl="0" eaLnBrk="1" fontAlgn="auto" latinLnBrk="0" hangingPunct="0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合理調整衍生之人力、設備、服務之經費，</a:t>
            </a:r>
            <a:endParaRPr kumimoji="0" lang="en-US" altLang="zh-TW" sz="3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ctr" defTabSz="914400" rtl="0" eaLnBrk="1" fontAlgn="auto" latinLnBrk="0" hangingPunct="0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應由義務承擔方（學校、政府）負責</a:t>
            </a:r>
            <a:r>
              <a:rPr lang="zh-TW" altLang="en-US" sz="36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0" lang="en-US" altLang="zh-TW" sz="3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3077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27</a:t>
            </a:fld>
            <a:endParaRPr lang="zh-TW" altLang="en-US"/>
          </a:p>
        </p:txBody>
      </p:sp>
      <p:sp>
        <p:nvSpPr>
          <p:cNvPr id="4" name="內容版面配置區 2">
            <a:extLst>
              <a:ext uri="{FF2B5EF4-FFF2-40B4-BE49-F238E27FC236}">
                <a16:creationId xmlns:a16="http://schemas.microsoft.com/office/drawing/2014/main" id="{09743D91-7424-470E-911E-31B93C085BC4}"/>
              </a:ext>
            </a:extLst>
          </p:cNvPr>
          <p:cNvSpPr txBox="1">
            <a:spLocks/>
          </p:cNvSpPr>
          <p:nvPr/>
        </p:nvSpPr>
        <p:spPr>
          <a:xfrm>
            <a:off x="314533" y="1983651"/>
            <a:ext cx="8514931" cy="1023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hangingPunct="0">
              <a:lnSpc>
                <a:spcPts val="3000"/>
              </a:lnSpc>
              <a:spcBef>
                <a:spcPts val="750"/>
              </a:spcBef>
              <a:spcAft>
                <a:spcPts val="1200"/>
              </a:spcAft>
              <a:buNone/>
              <a:defRPr/>
            </a:pPr>
            <a:r>
              <a:rPr lang="zh-TW" altLang="en-US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可以透過會議、書面意見或通訊等方式，</a:t>
            </a:r>
            <a:endParaRPr lang="en-US" altLang="zh-TW" sz="3400" dirty="0">
              <a:solidFill>
                <a:prstClr val="black"/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  <a:p>
            <a:pPr marL="0" indent="0" algn="ctr" defTabSz="685800" hangingPunct="0">
              <a:lnSpc>
                <a:spcPts val="3000"/>
              </a:lnSpc>
              <a:spcBef>
                <a:spcPts val="750"/>
              </a:spcBef>
              <a:spcAft>
                <a:spcPts val="1200"/>
              </a:spcAft>
              <a:buNone/>
              <a:defRPr/>
            </a:pPr>
            <a:r>
              <a:rPr lang="zh-TW" altLang="en-US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與特教教師討論，共同發展學生</a:t>
            </a:r>
            <a:r>
              <a:rPr lang="en-US" altLang="zh-TW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IEP</a:t>
            </a:r>
            <a:r>
              <a:rPr lang="zh-TW" altLang="en-US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。</a:t>
            </a:r>
            <a:endParaRPr lang="en-US" altLang="zh-TW" sz="3400" dirty="0">
              <a:solidFill>
                <a:prstClr val="black"/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</p:txBody>
      </p:sp>
      <p:sp>
        <p:nvSpPr>
          <p:cNvPr id="7" name="矩形: 圓角 19">
            <a:extLst>
              <a:ext uri="{FF2B5EF4-FFF2-40B4-BE49-F238E27FC236}">
                <a16:creationId xmlns:a16="http://schemas.microsoft.com/office/drawing/2014/main" id="{021E0F00-8E09-42CB-8126-0909722E46DC}"/>
              </a:ext>
            </a:extLst>
          </p:cNvPr>
          <p:cNvSpPr/>
          <p:nvPr/>
        </p:nvSpPr>
        <p:spPr>
          <a:xfrm>
            <a:off x="150456" y="328647"/>
            <a:ext cx="8843087" cy="1500569"/>
          </a:xfrm>
          <a:prstGeom prst="roundRect">
            <a:avLst/>
          </a:prstGeom>
          <a:solidFill>
            <a:srgbClr val="973444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  <a:spcAft>
                <a:spcPts val="600"/>
              </a:spcAft>
            </a:pPr>
            <a:r>
              <a:rPr lang="zh-TW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如果您的班上、課堂上有身心障礙學生，您就是</a:t>
            </a:r>
            <a:r>
              <a:rPr lang="en-US" altLang="zh-TW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IEP</a:t>
            </a:r>
            <a:r>
              <a:rPr lang="zh-TW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團隊的重要成員之一。</a:t>
            </a:r>
            <a:endParaRPr lang="en-US" altLang="zh-TW" sz="3600" b="1" dirty="0">
              <a:solidFill>
                <a:schemeClr val="bg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D920D6C-B300-45A8-A8D6-598618356C33}"/>
              </a:ext>
            </a:extLst>
          </p:cNvPr>
          <p:cNvSpPr/>
          <p:nvPr/>
        </p:nvSpPr>
        <p:spPr>
          <a:xfrm>
            <a:off x="369464" y="3172096"/>
            <a:ext cx="8460000" cy="18312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685800">
              <a:spcAft>
                <a:spcPts val="600"/>
              </a:spcAft>
              <a:defRPr/>
            </a:pPr>
            <a:r>
              <a:rPr lang="zh-TW" altLang="en-US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參與</a:t>
            </a:r>
            <a:r>
              <a:rPr lang="en-US" altLang="zh-TW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IEP</a:t>
            </a:r>
            <a:r>
              <a:rPr lang="zh-TW" altLang="en-US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，更深入理解障礙學生需求，</a:t>
            </a:r>
            <a:endParaRPr lang="en-US" altLang="zh-TW" sz="3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  <a:p>
            <a:pPr algn="ctr" defTabSz="685800">
              <a:spcAft>
                <a:spcPts val="600"/>
              </a:spcAft>
              <a:defRPr/>
            </a:pPr>
            <a:r>
              <a:rPr lang="zh-TW" altLang="en-US" sz="3600" spc="-8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共同發展具體策略，促進參與普通班課程支持學生個別化學習。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0DEC5748-DB37-4A0C-BE73-D0D26FD84211}"/>
              </a:ext>
            </a:extLst>
          </p:cNvPr>
          <p:cNvSpPr txBox="1"/>
          <p:nvPr/>
        </p:nvSpPr>
        <p:spPr>
          <a:xfrm>
            <a:off x="369464" y="5123456"/>
            <a:ext cx="8460000" cy="12772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685800">
              <a:spcAft>
                <a:spcPts val="600"/>
              </a:spcAft>
              <a:defRPr/>
            </a:pPr>
            <a:r>
              <a:rPr lang="zh-TW" altLang="en-US" sz="3600" dirty="0">
                <a:solidFill>
                  <a:srgbClr val="971B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參與</a:t>
            </a:r>
            <a:r>
              <a:rPr lang="en-US" altLang="zh-TW" sz="3600" dirty="0">
                <a:solidFill>
                  <a:srgbClr val="971B0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IEP</a:t>
            </a:r>
            <a:r>
              <a:rPr lang="zh-TW" altLang="en-US" sz="3600" dirty="0">
                <a:solidFill>
                  <a:srgbClr val="C0504D">
                    <a:lumMod val="75000"/>
                  </a:srgb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為孩子提供平等參與的機會，</a:t>
            </a:r>
            <a:endParaRPr lang="en-US" altLang="zh-TW" sz="3600" dirty="0">
              <a:solidFill>
                <a:srgbClr val="C0504D">
                  <a:lumMod val="75000"/>
                </a:srgb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defTabSz="685800">
              <a:spcAft>
                <a:spcPts val="600"/>
              </a:spcAft>
              <a:defRPr/>
            </a:pPr>
            <a:r>
              <a:rPr lang="zh-TW" altLang="en-US" sz="3600" dirty="0">
                <a:solidFill>
                  <a:srgbClr val="97344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實現融合教育。</a:t>
            </a:r>
            <a:endParaRPr lang="en-US" altLang="zh-TW" sz="3600" dirty="0">
              <a:solidFill>
                <a:srgbClr val="973444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978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16641" y="6565299"/>
            <a:ext cx="412997" cy="314824"/>
          </a:xfrm>
        </p:spPr>
        <p:txBody>
          <a:bodyPr/>
          <a:lstStyle/>
          <a:p>
            <a:fld id="{F0063435-CC91-4C20-8964-98B258FF3C6D}" type="slidenum">
              <a:rPr lang="zh-TW" altLang="en-US" b="1" smtClean="0"/>
              <a:pPr/>
              <a:t>28</a:t>
            </a:fld>
            <a:endParaRPr lang="zh-TW" altLang="en-US" b="1" dirty="0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A3636001-204D-4B7E-BBED-797C9D90022B}"/>
              </a:ext>
            </a:extLst>
          </p:cNvPr>
          <p:cNvSpPr/>
          <p:nvPr/>
        </p:nvSpPr>
        <p:spPr>
          <a:xfrm>
            <a:off x="452450" y="188640"/>
            <a:ext cx="8184069" cy="1055825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5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      論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024355F7-6E7A-4597-879E-00F5D7B22A19}"/>
              </a:ext>
            </a:extLst>
          </p:cNvPr>
          <p:cNvGrpSpPr/>
          <p:nvPr/>
        </p:nvGrpSpPr>
        <p:grpSpPr>
          <a:xfrm>
            <a:off x="766744" y="5773211"/>
            <a:ext cx="7632848" cy="792088"/>
            <a:chOff x="863328" y="2163210"/>
            <a:chExt cx="7632848" cy="792088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48399474-887D-4779-B92F-F5C9A7B4D0B3}"/>
                </a:ext>
              </a:extLst>
            </p:cNvPr>
            <p:cNvSpPr/>
            <p:nvPr/>
          </p:nvSpPr>
          <p:spPr>
            <a:xfrm>
              <a:off x="863328" y="2163210"/>
              <a:ext cx="2340000" cy="792088"/>
            </a:xfrm>
            <a:prstGeom prst="rect">
              <a:avLst/>
            </a:prstGeom>
            <a:solidFill>
              <a:srgbClr val="FF99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通用設計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B0D8BFC5-7582-4790-BEAF-675CD2BBDB49}"/>
                </a:ext>
              </a:extLst>
            </p:cNvPr>
            <p:cNvSpPr/>
            <p:nvPr/>
          </p:nvSpPr>
          <p:spPr>
            <a:xfrm>
              <a:off x="3275752" y="2163210"/>
              <a:ext cx="2808000" cy="79208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無障礙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可及性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64792286-D41F-4EFD-A6A8-092CEA2DDDDA}"/>
                </a:ext>
              </a:extLst>
            </p:cNvPr>
            <p:cNvSpPr/>
            <p:nvPr/>
          </p:nvSpPr>
          <p:spPr>
            <a:xfrm>
              <a:off x="6156176" y="2163210"/>
              <a:ext cx="2340000" cy="79208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合理調整</a:t>
              </a:r>
            </a:p>
          </p:txBody>
        </p:sp>
      </p:grpSp>
      <p:sp>
        <p:nvSpPr>
          <p:cNvPr id="8" name="文字方塊 7">
            <a:extLst>
              <a:ext uri="{FF2B5EF4-FFF2-40B4-BE49-F238E27FC236}">
                <a16:creationId xmlns:a16="http://schemas.microsoft.com/office/drawing/2014/main" id="{3555ED06-5D43-4CEE-9836-4B6AF18AF841}"/>
              </a:ext>
            </a:extLst>
          </p:cNvPr>
          <p:cNvSpPr txBox="1"/>
          <p:nvPr/>
        </p:nvSpPr>
        <p:spPr>
          <a:xfrm>
            <a:off x="1916191" y="1244465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先一樣，再不一樣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47AADB5-F052-4FF4-A02C-6F41EC9A1718}"/>
              </a:ext>
            </a:extLst>
          </p:cNvPr>
          <p:cNvSpPr txBox="1"/>
          <p:nvPr/>
        </p:nvSpPr>
        <p:spPr>
          <a:xfrm>
            <a:off x="1327043" y="2013906"/>
            <a:ext cx="64348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程序一樣，內涵不一樣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555ED06-5D43-4CEE-9836-4B6AF18AF841}"/>
              </a:ext>
            </a:extLst>
          </p:cNvPr>
          <p:cNvSpPr txBox="1"/>
          <p:nvPr/>
        </p:nvSpPr>
        <p:spPr>
          <a:xfrm>
            <a:off x="1187624" y="2742877"/>
            <a:ext cx="7200000" cy="2870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每一個學生不分身分、不分類別，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都有權利獲得有品質的教育，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都適用對全體學生的規範，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都享有學校的所有資源，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但因應多元差異，給予不一樣的彈性與支持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76429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29</a:t>
            </a:fld>
            <a:endParaRPr lang="zh-TW" alt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76430" y="1612745"/>
            <a:ext cx="7560890" cy="122416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zh-TW" altLang="en-US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障礙平權</a:t>
            </a:r>
            <a:r>
              <a:rPr lang="en-US" altLang="zh-TW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-</a:t>
            </a:r>
            <a:r>
              <a:rPr lang="zh-TW" altLang="en-US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從校園開始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5913082-EEFA-4910-A147-4814F26895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05158"/>
            <a:ext cx="4191558" cy="2873838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82" y="836712"/>
            <a:ext cx="864096" cy="112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局徽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544" y="2547610"/>
            <a:ext cx="810051" cy="85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弧形箭號 (上彎) 6">
            <a:hlinkClick r:id="rId5" action="ppaction://hlinksldjump"/>
          </p:cNvPr>
          <p:cNvSpPr/>
          <p:nvPr/>
        </p:nvSpPr>
        <p:spPr>
          <a:xfrm>
            <a:off x="8531415" y="5917227"/>
            <a:ext cx="361065" cy="248077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CB7042E-99CC-4109-ABB3-037E43E3E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EF935C3-1C0D-4B6E-ACCA-193A74E9382E}"/>
              </a:ext>
            </a:extLst>
          </p:cNvPr>
          <p:cNvSpPr/>
          <p:nvPr/>
        </p:nvSpPr>
        <p:spPr>
          <a:xfrm>
            <a:off x="459586" y="867375"/>
            <a:ext cx="8163523" cy="2561625"/>
          </a:xfrm>
          <a:prstGeom prst="rect">
            <a:avLst/>
          </a:prstGeom>
          <a:solidFill>
            <a:srgbClr val="FF9900"/>
          </a:solidFill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4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CRPD</a:t>
            </a:r>
            <a:r>
              <a:rPr lang="zh-TW" altLang="en-US" sz="44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三大理念</a:t>
            </a:r>
            <a:endParaRPr lang="en-US" altLang="zh-TW" sz="4400" b="1" dirty="0">
              <a:solidFill>
                <a:schemeClr val="bg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4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公平參與  機會平等  權益保障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0D519B1-09D6-4B96-9E6C-0D1A840BFE78}"/>
              </a:ext>
            </a:extLst>
          </p:cNvPr>
          <p:cNvSpPr txBox="1"/>
          <p:nvPr/>
        </p:nvSpPr>
        <p:spPr>
          <a:xfrm>
            <a:off x="641984" y="3789040"/>
            <a:ext cx="7860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6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在校園裡應如何落實？</a:t>
            </a:r>
          </a:p>
        </p:txBody>
      </p:sp>
      <p:sp>
        <p:nvSpPr>
          <p:cNvPr id="7" name="矩形 6">
            <a:hlinkClick r:id="rId3" action="ppaction://hlinksldjump"/>
            <a:extLst>
              <a:ext uri="{FF2B5EF4-FFF2-40B4-BE49-F238E27FC236}">
                <a16:creationId xmlns:a16="http://schemas.microsoft.com/office/drawing/2014/main" id="{78F618FD-A0E7-4068-9E01-8135D0C51858}"/>
              </a:ext>
            </a:extLst>
          </p:cNvPr>
          <p:cNvSpPr/>
          <p:nvPr/>
        </p:nvSpPr>
        <p:spPr>
          <a:xfrm>
            <a:off x="439952" y="5164743"/>
            <a:ext cx="1800000" cy="792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教務</a:t>
            </a:r>
            <a:r>
              <a:rPr lang="zh-TW" altLang="en-US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  <a:endParaRPr lang="zh-TW" altLang="en-US" sz="32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>
            <a:hlinkClick r:id="rId4" action="ppaction://hlinksldjump"/>
            <a:extLst>
              <a:ext uri="{FF2B5EF4-FFF2-40B4-BE49-F238E27FC236}">
                <a16:creationId xmlns:a16="http://schemas.microsoft.com/office/drawing/2014/main" id="{8262873B-39FF-44D0-883D-4EE4D5BDCD88}"/>
              </a:ext>
            </a:extLst>
          </p:cNvPr>
          <p:cNvSpPr/>
          <p:nvPr/>
        </p:nvSpPr>
        <p:spPr>
          <a:xfrm>
            <a:off x="2569767" y="5164743"/>
            <a:ext cx="1800000" cy="792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學務篇</a:t>
            </a:r>
          </a:p>
        </p:txBody>
      </p:sp>
      <p:sp>
        <p:nvSpPr>
          <p:cNvPr id="9" name="矩形 8">
            <a:hlinkClick r:id="rId5" action="ppaction://hlinksldjump"/>
            <a:extLst>
              <a:ext uri="{FF2B5EF4-FFF2-40B4-BE49-F238E27FC236}">
                <a16:creationId xmlns:a16="http://schemas.microsoft.com/office/drawing/2014/main" id="{DB90873D-BC79-4A21-89AC-EC07B985165C}"/>
              </a:ext>
            </a:extLst>
          </p:cNvPr>
          <p:cNvSpPr/>
          <p:nvPr/>
        </p:nvSpPr>
        <p:spPr>
          <a:xfrm>
            <a:off x="4699582" y="5164743"/>
            <a:ext cx="1800000" cy="792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總務篇</a:t>
            </a:r>
          </a:p>
        </p:txBody>
      </p:sp>
      <p:sp>
        <p:nvSpPr>
          <p:cNvPr id="10" name="矩形 9">
            <a:hlinkClick r:id="rId6" action="ppaction://hlinksldjump"/>
            <a:extLst>
              <a:ext uri="{FF2B5EF4-FFF2-40B4-BE49-F238E27FC236}">
                <a16:creationId xmlns:a16="http://schemas.microsoft.com/office/drawing/2014/main" id="{24E1010B-6486-4957-8D9C-210599140C96}"/>
              </a:ext>
            </a:extLst>
          </p:cNvPr>
          <p:cNvSpPr/>
          <p:nvPr/>
        </p:nvSpPr>
        <p:spPr>
          <a:xfrm>
            <a:off x="6829397" y="5164743"/>
            <a:ext cx="1800000" cy="792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輔導篇</a:t>
            </a:r>
            <a:endParaRPr lang="zh-TW" altLang="en-US" sz="32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1922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30</a:t>
            </a:fld>
            <a:endParaRPr lang="zh-TW" altLang="en-US"/>
          </a:p>
        </p:txBody>
      </p:sp>
      <p:sp>
        <p:nvSpPr>
          <p:cNvPr id="8" name="文字版面配置區 7">
            <a:extLst>
              <a:ext uri="{FF2B5EF4-FFF2-40B4-BE49-F238E27FC236}">
                <a16:creationId xmlns:a16="http://schemas.microsoft.com/office/drawing/2014/main" id="{64792286-D41F-4EFD-A6A8-092CEA2DD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0102" y="1196752"/>
            <a:ext cx="7772400" cy="15001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TW" altLang="en-US" sz="66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總  </a:t>
            </a:r>
            <a:r>
              <a:rPr lang="zh-TW" altLang="en-US" sz="6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  篇</a:t>
            </a:r>
          </a:p>
        </p:txBody>
      </p:sp>
      <p:sp>
        <p:nvSpPr>
          <p:cNvPr id="6" name="標題 4">
            <a:extLst>
              <a:ext uri="{FF2B5EF4-FFF2-40B4-BE49-F238E27FC236}">
                <a16:creationId xmlns:a16="http://schemas.microsoft.com/office/drawing/2014/main" id="{9B7B449D-F7E7-43E9-9AFA-70759CDC9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4289" y="2924944"/>
            <a:ext cx="5004025" cy="1362075"/>
          </a:xfrm>
        </p:spPr>
        <p:txBody>
          <a:bodyPr>
            <a:noAutofit/>
          </a:bodyPr>
          <a:lstStyle/>
          <a:p>
            <a:pPr algn="ctr">
              <a:lnSpc>
                <a:spcPts val="4600"/>
              </a:lnSpc>
              <a:spcAft>
                <a:spcPts val="1200"/>
              </a:spcAft>
            </a:pPr>
            <a:r>
              <a:rPr lang="zh-TW" altLang="en-US" sz="44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校園無障礙</a:t>
            </a:r>
            <a:r>
              <a:rPr lang="en-US" altLang="zh-TW" sz="44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44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可及性</a:t>
            </a:r>
            <a:r>
              <a:rPr lang="en-US" altLang="zh-TW" sz="3600" dirty="0"/>
              <a:t/>
            </a:r>
            <a:br>
              <a:rPr lang="en-US" altLang="zh-TW" sz="3600" dirty="0"/>
            </a:br>
            <a:r>
              <a:rPr lang="zh-TW" altLang="en-US" sz="2800" dirty="0">
                <a:latin typeface="Arial Black" panose="020B0A04020102020204" pitchFamily="34" charset="0"/>
                <a:ea typeface="細明體" panose="02020509000000000000" pitchFamily="49" charset="-120"/>
              </a:rPr>
              <a:t>學校特教評鑑指標</a:t>
            </a:r>
            <a:r>
              <a:rPr lang="en-US" altLang="zh-TW" sz="2800" dirty="0">
                <a:latin typeface="Arial Black" panose="020B0A04020102020204" pitchFamily="34" charset="0"/>
                <a:ea typeface="細明體" panose="02020509000000000000" pitchFamily="49" charset="-120"/>
              </a:rPr>
              <a:t>4-1</a:t>
            </a:r>
            <a:r>
              <a:rPr lang="zh-TW" altLang="en-US" sz="2800" dirty="0">
                <a:latin typeface="細明體" panose="02020509000000000000" pitchFamily="49" charset="-120"/>
                <a:ea typeface="細明體" panose="02020509000000000000" pitchFamily="49" charset="-120"/>
              </a:rPr>
              <a:t/>
            </a:r>
            <a:br>
              <a:rPr lang="zh-TW" altLang="en-US" sz="2800" dirty="0">
                <a:latin typeface="細明體" panose="02020509000000000000" pitchFamily="49" charset="-120"/>
                <a:ea typeface="細明體" panose="02020509000000000000" pitchFamily="49" charset="-120"/>
              </a:rPr>
            </a:br>
            <a:endParaRPr lang="zh-TW" altLang="en-US" sz="2800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68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6296BF4-3156-4493-8B41-06BA2037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31</a:t>
            </a:fld>
            <a:endParaRPr lang="zh-TW" altLang="en-US"/>
          </a:p>
        </p:txBody>
      </p:sp>
      <p:sp>
        <p:nvSpPr>
          <p:cNvPr id="5" name="矩形: 圓角 4">
            <a:extLst>
              <a:ext uri="{FF2B5EF4-FFF2-40B4-BE49-F238E27FC236}">
                <a16:creationId xmlns:a16="http://schemas.microsoft.com/office/drawing/2014/main" id="{42EE49FF-07FE-45E2-A43F-13DA0EAAAA5F}"/>
              </a:ext>
            </a:extLst>
          </p:cNvPr>
          <p:cNvSpPr/>
          <p:nvPr/>
        </p:nvSpPr>
        <p:spPr>
          <a:xfrm>
            <a:off x="245262" y="188639"/>
            <a:ext cx="8636519" cy="1080121"/>
          </a:xfrm>
          <a:prstGeom prst="roundRect">
            <a:avLst>
              <a:gd name="adj" fmla="val 27606"/>
            </a:avLst>
          </a:prstGeom>
          <a:solidFill>
            <a:schemeClr val="accent4">
              <a:lumMod val="75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我們校園無障礙</a:t>
            </a:r>
            <a:r>
              <a:rPr lang="en-US" altLang="zh-TW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可及了嗎？</a:t>
            </a:r>
          </a:p>
        </p:txBody>
      </p:sp>
      <p:sp>
        <p:nvSpPr>
          <p:cNvPr id="13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276321" y="3000903"/>
            <a:ext cx="8882712" cy="1296144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0"/>
            <a:endParaRPr lang="zh-TW" altLang="en-US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矩形: 圓角 5">
            <a:extLst>
              <a:ext uri="{FF2B5EF4-FFF2-40B4-BE49-F238E27FC236}">
                <a16:creationId xmlns:a16="http://schemas.microsoft.com/office/drawing/2014/main" id="{886E0A16-6180-49D4-9BC6-67BD20F6F587}"/>
              </a:ext>
            </a:extLst>
          </p:cNvPr>
          <p:cNvSpPr/>
          <p:nvPr/>
        </p:nvSpPr>
        <p:spPr>
          <a:xfrm>
            <a:off x="133210" y="5206720"/>
            <a:ext cx="8882712" cy="1358579"/>
          </a:xfrm>
          <a:prstGeom prst="roundRect">
            <a:avLst>
              <a:gd name="adj" fmla="val 0"/>
            </a:avLst>
          </a:prstGeo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0">
              <a:lnSpc>
                <a:spcPts val="3800"/>
              </a:lnSpc>
            </a:pPr>
            <a:r>
              <a:rPr lang="zh-TW" altLang="en-US" sz="2800" spc="-14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想像自己是位使用輪椅或有肢體困難、感官障礙的學生，</a:t>
            </a:r>
            <a:endParaRPr lang="en-US" altLang="zh-TW" sz="2800" spc="-140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hangingPunct="0">
              <a:lnSpc>
                <a:spcPts val="3800"/>
              </a:lnSpc>
            </a:pPr>
            <a:r>
              <a:rPr lang="zh-TW" altLang="en-US" sz="2800" spc="-14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在校園中是否能無障礙的到達各個場域，使用各種設施？</a:t>
            </a:r>
          </a:p>
        </p:txBody>
      </p:sp>
      <p:sp>
        <p:nvSpPr>
          <p:cNvPr id="7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351964" y="1302431"/>
            <a:ext cx="8440072" cy="3786711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71500" indent="-571500" algn="just" hangingPunct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2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場域：</a:t>
            </a:r>
            <a:endParaRPr lang="en-US" altLang="zh-TW" sz="3200" dirty="0">
              <a:solidFill>
                <a:schemeClr val="tx1"/>
              </a:solidFill>
              <a:latin typeface="細明體-ExtB" panose="02020500000000000000" pitchFamily="18" charset="-120"/>
              <a:ea typeface="細明體-ExtB" panose="02020500000000000000" pitchFamily="18" charset="-120"/>
            </a:endParaRPr>
          </a:p>
          <a:p>
            <a:pPr marL="984250" lvl="1" indent="-268288" algn="just" hangingPunct="0">
              <a:lnSpc>
                <a:spcPts val="3800"/>
              </a:lnSpc>
              <a:spcAft>
                <a:spcPts val="12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操場、司令台、電腦教室、演藝廳、活動中心、視聽教室、合作社、科任教室、圖書館、遊樂區等各場域。</a:t>
            </a:r>
            <a:endParaRPr lang="en-US" altLang="zh-TW" sz="2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71500" indent="-571500" algn="just" hangingPunct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2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設施</a:t>
            </a:r>
          </a:p>
          <a:p>
            <a:pPr marL="984250" lvl="1" indent="-268288" algn="just" hangingPunct="0">
              <a:lnSpc>
                <a:spcPts val="38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電梯洗手台與水龍頭、無障礙廁所、馬桶座、門飲水機、扶手、斜坡道、雨遮、門檻及地板等等。</a:t>
            </a:r>
          </a:p>
        </p:txBody>
      </p:sp>
    </p:spTree>
    <p:extLst>
      <p:ext uri="{BB962C8B-B14F-4D97-AF65-F5344CB8AC3E}">
        <p14:creationId xmlns:p14="http://schemas.microsoft.com/office/powerpoint/2010/main" val="155932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0DF535-C824-42B4-921A-7F0086C9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32</a:t>
            </a:fld>
            <a:endParaRPr lang="zh-TW" altLang="en-US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85516" y="491431"/>
            <a:ext cx="8964000" cy="123691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有障礙、不可及</a:t>
            </a:r>
            <a:r>
              <a:rPr lang="zh-TW" altLang="en-US" sz="4400" b="1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，後續該怎麼做？</a:t>
            </a:r>
            <a:endParaRPr lang="zh-TW" altLang="en-US" sz="4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7" name="群組 6">
            <a:extLst>
              <a:ext uri="{FF2B5EF4-FFF2-40B4-BE49-F238E27FC236}">
                <a16:creationId xmlns:a16="http://schemas.microsoft.com/office/drawing/2014/main" id="{F73321C0-23CB-4388-95F6-A668BEA75A92}"/>
              </a:ext>
            </a:extLst>
          </p:cNvPr>
          <p:cNvGrpSpPr/>
          <p:nvPr/>
        </p:nvGrpSpPr>
        <p:grpSpPr>
          <a:xfrm>
            <a:off x="395536" y="2204864"/>
            <a:ext cx="8748464" cy="1569660"/>
            <a:chOff x="1475656" y="1907064"/>
            <a:chExt cx="8467653" cy="1589641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033C2B40-E60E-40EF-9B93-712732011BFD}"/>
                </a:ext>
              </a:extLst>
            </p:cNvPr>
            <p:cNvSpPr/>
            <p:nvPr/>
          </p:nvSpPr>
          <p:spPr>
            <a:xfrm>
              <a:off x="1475656" y="2132856"/>
              <a:ext cx="1224136" cy="115212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6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A</a:t>
              </a:r>
              <a:endParaRPr lang="zh-TW" altLang="en-US" sz="60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913B9D25-CBA8-4A59-8958-EF3B1DBE7477}"/>
                </a:ext>
              </a:extLst>
            </p:cNvPr>
            <p:cNvSpPr txBox="1"/>
            <p:nvPr/>
          </p:nvSpPr>
          <p:spPr>
            <a:xfrm>
              <a:off x="2801137" y="1907064"/>
              <a:ext cx="7142172" cy="1589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提出需求，逐年改善，完成改善前提供替代措施</a:t>
              </a:r>
            </a:p>
          </p:txBody>
        </p:sp>
      </p:grpSp>
      <p:grpSp>
        <p:nvGrpSpPr>
          <p:cNvPr id="8" name="群組 7">
            <a:extLst>
              <a:ext uri="{FF2B5EF4-FFF2-40B4-BE49-F238E27FC236}">
                <a16:creationId xmlns:a16="http://schemas.microsoft.com/office/drawing/2014/main" id="{C3610EB7-476C-41E8-B56B-F439456F59F9}"/>
              </a:ext>
            </a:extLst>
          </p:cNvPr>
          <p:cNvGrpSpPr/>
          <p:nvPr/>
        </p:nvGrpSpPr>
        <p:grpSpPr>
          <a:xfrm>
            <a:off x="395536" y="4149080"/>
            <a:ext cx="8899106" cy="1152128"/>
            <a:chOff x="1475656" y="2132856"/>
            <a:chExt cx="8333384" cy="1152128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E5E4A5E1-1C7A-4B6E-9052-C7DB050060A9}"/>
                </a:ext>
              </a:extLst>
            </p:cNvPr>
            <p:cNvSpPr/>
            <p:nvPr/>
          </p:nvSpPr>
          <p:spPr>
            <a:xfrm>
              <a:off x="1475656" y="2132856"/>
              <a:ext cx="1224136" cy="115212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6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B</a:t>
              </a:r>
              <a:endParaRPr lang="zh-TW" altLang="en-US" sz="60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6314FB6D-1A99-4B04-8134-E534F16132CE}"/>
                </a:ext>
              </a:extLst>
            </p:cNvPr>
            <p:cNvSpPr txBox="1"/>
            <p:nvPr/>
          </p:nvSpPr>
          <p:spPr>
            <a:xfrm>
              <a:off x="2824264" y="2322690"/>
              <a:ext cx="69847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建議到無障礙的學校</a:t>
              </a:r>
            </a:p>
          </p:txBody>
        </p:sp>
      </p:grpSp>
      <p:sp>
        <p:nvSpPr>
          <p:cNvPr id="11" name="矩形 10"/>
          <p:cNvSpPr/>
          <p:nvPr/>
        </p:nvSpPr>
        <p:spPr>
          <a:xfrm>
            <a:off x="251520" y="2078244"/>
            <a:ext cx="8528464" cy="18229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62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0DF535-C824-42B4-921A-7F0086C9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33</a:t>
            </a:fld>
            <a:endParaRPr lang="zh-TW" altLang="en-US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238985" y="116632"/>
            <a:ext cx="8666032" cy="123691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8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CRPD </a:t>
            </a:r>
            <a:r>
              <a:rPr lang="zh-TW" altLang="en-US" sz="48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怎麼說</a:t>
            </a:r>
            <a:endParaRPr lang="en-US" altLang="zh-TW" sz="4800" b="1" dirty="0">
              <a:latin typeface="Arial Black" panose="020B0A04020102020204" pitchFamily="34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11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395299" y="1381608"/>
            <a:ext cx="8353401" cy="4180741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3538" lvl="1" indent="-363538" algn="just" hangingPunct="0">
              <a:lnSpc>
                <a:spcPts val="4400"/>
              </a:lnSpc>
              <a:spcAft>
                <a:spcPts val="1200"/>
              </a:spcAft>
              <a:buFont typeface="Wingdings 2" panose="05020102010507070707" pitchFamily="18" charset="2"/>
              <a:buChar char=""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無障礙是身心障礙者自立生活，完整及平等地參與社會的一個前提。</a:t>
            </a:r>
            <a:endParaRPr lang="en-US" altLang="zh-TW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3538" lvl="1" indent="-363538" algn="just" hangingPunct="0">
              <a:lnSpc>
                <a:spcPts val="4400"/>
              </a:lnSpc>
              <a:spcAft>
                <a:spcPts val="1200"/>
              </a:spcAft>
              <a:buFont typeface="Wingdings 2" panose="05020102010507070707" pitchFamily="18" charset="2"/>
              <a:buChar char=""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每個人都有權利無障礙地進入或獲得向公眾開放的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物理環境、交通、資訊與通訊科技、設施及服務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3538" lvl="1" indent="-363538" algn="just" hangingPunct="0">
              <a:lnSpc>
                <a:spcPts val="4400"/>
              </a:lnSpc>
              <a:spcAft>
                <a:spcPts val="1200"/>
              </a:spcAft>
              <a:buFont typeface="Wingdings 2" panose="05020102010507070707" pitchFamily="18" charset="2"/>
              <a:buChar char=""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學校有責任在個人在進入場所或使用服務前，就提供無障礙。</a:t>
            </a:r>
            <a:endParaRPr lang="en-US" altLang="zh-TW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35919" y="5949280"/>
            <a:ext cx="540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b="1" dirty="0">
                <a:latin typeface="細明體-ExtB" panose="02020500000000000000" pitchFamily="18" charset="-120"/>
                <a:ea typeface="細明體-ExtB" panose="02020500000000000000" pitchFamily="18" charset="-120"/>
                <a:cs typeface="Times New Roman" panose="02020603050405020304" pitchFamily="18" charset="0"/>
              </a:rPr>
              <a:t>CRPD</a:t>
            </a:r>
            <a:r>
              <a:rPr lang="zh-TW" altLang="en-US" sz="2000" b="1" dirty="0">
                <a:latin typeface="細明體-ExtB" panose="02020500000000000000" pitchFamily="18" charset="-120"/>
                <a:ea typeface="細明體-ExtB" panose="02020500000000000000" pitchFamily="18" charset="-120"/>
                <a:cs typeface="Times New Roman" panose="02020603050405020304" pitchFamily="18" charset="0"/>
              </a:rPr>
              <a:t>第</a:t>
            </a:r>
            <a:r>
              <a:rPr lang="en-US" altLang="zh-TW" sz="2000" b="1" dirty="0">
                <a:latin typeface="細明體-ExtB" panose="02020500000000000000" pitchFamily="18" charset="-120"/>
                <a:ea typeface="細明體-ExtB" panose="02020500000000000000" pitchFamily="18" charset="-120"/>
                <a:cs typeface="Times New Roman" panose="02020603050405020304" pitchFamily="18" charset="0"/>
              </a:rPr>
              <a:t>2</a:t>
            </a:r>
            <a:r>
              <a:rPr lang="zh-TW" altLang="en-US" sz="2000" b="1" dirty="0">
                <a:latin typeface="細明體-ExtB" panose="02020500000000000000" pitchFamily="18" charset="-120"/>
                <a:ea typeface="細明體-ExtB" panose="02020500000000000000" pitchFamily="18" charset="-120"/>
                <a:cs typeface="Times New Roman" panose="02020603050405020304" pitchFamily="18" charset="0"/>
              </a:rPr>
              <a:t>號一般性意見：第九條無障礙（</a:t>
            </a:r>
            <a:r>
              <a:rPr lang="en-US" altLang="zh-TW" sz="2000" b="1" dirty="0">
                <a:latin typeface="細明體-ExtB" panose="02020500000000000000" pitchFamily="18" charset="-120"/>
                <a:ea typeface="細明體-ExtB" panose="02020500000000000000" pitchFamily="18" charset="-120"/>
                <a:cs typeface="Times New Roman" panose="02020603050405020304" pitchFamily="18" charset="0"/>
              </a:rPr>
              <a:t>2014</a:t>
            </a:r>
            <a:r>
              <a:rPr lang="zh-TW" altLang="en-US" sz="2000" b="1" dirty="0">
                <a:latin typeface="細明體-ExtB" panose="02020500000000000000" pitchFamily="18" charset="-120"/>
                <a:ea typeface="細明體-ExtB" panose="02020500000000000000" pitchFamily="18" charset="-120"/>
                <a:cs typeface="Times New Roman" panose="02020603050405020304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73518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34</a:t>
            </a:fld>
            <a:endParaRPr lang="zh-TW" altLang="en-US"/>
          </a:p>
        </p:txBody>
      </p:sp>
      <p:sp>
        <p:nvSpPr>
          <p:cNvPr id="5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298122" y="1268760"/>
            <a:ext cx="8522350" cy="5256000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 algn="just" hangingPunct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b="1" kern="100" spc="-1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建置環境與設施</a:t>
            </a:r>
            <a:endParaRPr lang="en-US" altLang="zh-TW" sz="3000" b="1" kern="100" spc="-1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15963" lvl="1" indent="-258763" algn="just" hangingPunct="0"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kern="100" spc="-1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符合無障礙法規、通用設計原則</a:t>
            </a:r>
            <a:endParaRPr lang="en-US" altLang="zh-TW" sz="2600" kern="100" spc="-1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15963" lvl="1" indent="-258763" algn="just" hangingPunct="0"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kern="100" spc="-1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邀請身心障礙者加入設計與體驗，參與規劃。</a:t>
            </a:r>
            <a:endParaRPr lang="en-US" altLang="zh-TW" sz="2600" kern="100" spc="-1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63538" indent="-363538" algn="just" hangingPunct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b="1" kern="100" spc="-1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落實校園盤點</a:t>
            </a:r>
            <a:endParaRPr lang="en-US" altLang="zh-TW" sz="3000" b="1" kern="100" spc="-1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15963" lvl="1" indent="-258763" algn="just" hangingPunct="0">
              <a:spcAft>
                <a:spcPts val="300"/>
              </a:spcAft>
              <a:buFont typeface="Wingdings 2" panose="05020102010507070707" pitchFamily="18" charset="2"/>
              <a:buChar char=""/>
            </a:pPr>
            <a:r>
              <a:rPr lang="zh-TW" altLang="en-US" sz="2600" kern="100" spc="-1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訂定整體改善計畫，逐步增加校園內的可及區。</a:t>
            </a:r>
            <a:endParaRPr lang="en-US" altLang="zh-TW" sz="2600" kern="100" spc="-1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15963" lvl="1" indent="-258763" algn="just" hangingPunct="0">
              <a:spcAft>
                <a:spcPts val="300"/>
              </a:spcAft>
              <a:buFont typeface="Wingdings 2" panose="05020102010507070707" pitchFamily="18" charset="2"/>
              <a:buChar char=""/>
            </a:pPr>
            <a:r>
              <a:rPr lang="zh-TW" altLang="en-US" sz="2600" kern="100" spc="-1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換位思考，留意校園中環境、設施是否對不同需求者造成障礙</a:t>
            </a:r>
            <a:endParaRPr lang="en-US" altLang="zh-TW" sz="2600" kern="100" spc="-1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15963" lvl="1" indent="-258763" algn="just" hangingPunct="0">
              <a:spcAft>
                <a:spcPts val="300"/>
              </a:spcAft>
              <a:buFont typeface="Wingdings 2" panose="05020102010507070707" pitchFamily="18" charset="2"/>
              <a:buChar char=""/>
            </a:pPr>
            <a:r>
              <a:rPr lang="zh-TW" altLang="en-US" sz="2600" kern="100" spc="-1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確保身心障礙學生的主要所在教室為無障礙、且利於災難疏散。</a:t>
            </a:r>
            <a:endParaRPr lang="en-US" altLang="zh-TW" sz="2600" kern="100" spc="-1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63538" indent="-363538" algn="just" hangingPunct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b="1" kern="100" spc="-1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提供替代措施，避免因無障礙不足影響學生就學及參與學習活動權益。</a:t>
            </a:r>
          </a:p>
        </p:txBody>
      </p:sp>
      <p:sp>
        <p:nvSpPr>
          <p:cNvPr id="6" name="矩形: 圓角 4">
            <a:extLst>
              <a:ext uri="{FF2B5EF4-FFF2-40B4-BE49-F238E27FC236}">
                <a16:creationId xmlns:a16="http://schemas.microsoft.com/office/drawing/2014/main" id="{42EE49FF-07FE-45E2-A43F-13DA0EAAAA5F}"/>
              </a:ext>
            </a:extLst>
          </p:cNvPr>
          <p:cNvSpPr/>
          <p:nvPr/>
        </p:nvSpPr>
        <p:spPr>
          <a:xfrm>
            <a:off x="245262" y="188639"/>
            <a:ext cx="8636519" cy="1080121"/>
          </a:xfrm>
          <a:prstGeom prst="roundRect">
            <a:avLst>
              <a:gd name="adj" fmla="val 0"/>
            </a:avLst>
          </a:prstGeom>
          <a:solidFill>
            <a:schemeClr val="accent4">
              <a:lumMod val="75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確保校園環境與設施的無障礙</a:t>
            </a:r>
          </a:p>
        </p:txBody>
      </p:sp>
      <p:sp>
        <p:nvSpPr>
          <p:cNvPr id="4" name="矩形: 圓角 5">
            <a:extLst>
              <a:ext uri="{FF2B5EF4-FFF2-40B4-BE49-F238E27FC236}">
                <a16:creationId xmlns:a16="http://schemas.microsoft.com/office/drawing/2014/main" id="{886E0A16-6180-49D4-9BC6-67BD20F6F587}"/>
              </a:ext>
            </a:extLst>
          </p:cNvPr>
          <p:cNvSpPr/>
          <p:nvPr/>
        </p:nvSpPr>
        <p:spPr>
          <a:xfrm>
            <a:off x="4427984" y="5877272"/>
            <a:ext cx="4605458" cy="953345"/>
          </a:xfrm>
          <a:prstGeom prst="roundRect">
            <a:avLst>
              <a:gd name="adj" fmla="val 0"/>
            </a:avLst>
          </a:prstGeo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TW" altLang="en-US" sz="2200" b="1" kern="100" spc="-100" dirty="0">
                <a:latin typeface="細明體" panose="02020509000000000000" pitchFamily="49" charset="-120"/>
                <a:ea typeface="細明體" panose="02020509000000000000" pitchFamily="49" charset="-120"/>
                <a:cs typeface="Times New Roman" panose="02020603050405020304" pitchFamily="18" charset="0"/>
              </a:rPr>
              <a:t>無障礙</a:t>
            </a:r>
            <a:r>
              <a:rPr lang="en-US" altLang="zh-TW" sz="2200" b="1" kern="100" spc="-100" dirty="0">
                <a:latin typeface="細明體" panose="02020509000000000000" pitchFamily="49" charset="-120"/>
                <a:ea typeface="細明體" panose="02020509000000000000" pitchFamily="49" charset="-120"/>
                <a:cs typeface="Times New Roman" panose="02020603050405020304" pitchFamily="18" charset="0"/>
              </a:rPr>
              <a:t>/</a:t>
            </a:r>
            <a:r>
              <a:rPr lang="zh-TW" altLang="en-US" sz="2200" b="1" kern="100" spc="-100" dirty="0">
                <a:latin typeface="細明體" panose="02020509000000000000" pitchFamily="49" charset="-120"/>
                <a:ea typeface="細明體" panose="02020509000000000000" pitchFamily="49" charset="-120"/>
                <a:cs typeface="Times New Roman" panose="02020603050405020304" pitchFamily="18" charset="0"/>
              </a:rPr>
              <a:t>可及性還包含交通、資訊及服務，本學年宣導重點為物理環境。</a:t>
            </a:r>
          </a:p>
        </p:txBody>
      </p:sp>
    </p:spTree>
    <p:extLst>
      <p:ext uri="{BB962C8B-B14F-4D97-AF65-F5344CB8AC3E}">
        <p14:creationId xmlns:p14="http://schemas.microsoft.com/office/powerpoint/2010/main" val="40329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5F03CAB-56BA-43AE-89DC-AAEFC7A19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35</a:t>
            </a:fld>
            <a:endParaRPr lang="zh-TW" altLang="en-US"/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F4A5E479-A256-49A2-B939-1DF555D69765}"/>
              </a:ext>
            </a:extLst>
          </p:cNvPr>
          <p:cNvSpPr/>
          <p:nvPr/>
        </p:nvSpPr>
        <p:spPr>
          <a:xfrm>
            <a:off x="519861" y="1556792"/>
            <a:ext cx="8149924" cy="460851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800"/>
              </a:lnSpc>
              <a:spcAft>
                <a:spcPts val="600"/>
              </a:spcAft>
            </a:pPr>
            <a:r>
              <a:rPr lang="zh-TW" altLang="en-US" sz="36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老師</a:t>
            </a:r>
            <a:r>
              <a:rPr lang="zh-TW" altLang="en-US" sz="3600" b="1" dirty="0">
                <a:solidFill>
                  <a:schemeClr val="bg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可以這麼做</a:t>
            </a:r>
            <a:endParaRPr lang="en-US" altLang="zh-TW" sz="3600" b="1" dirty="0">
              <a:solidFill>
                <a:schemeClr val="bg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5113" indent="-265113" algn="just" hangingPunct="0">
              <a:lnSpc>
                <a:spcPts val="3800"/>
              </a:lnSpc>
              <a:spcAft>
                <a:spcPts val="12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留意學生是否能無障礙地進入學校各個教室、場域並使用各種設施，如有障礙應提出請學校改善。</a:t>
            </a:r>
            <a:endParaRPr lang="en-US" altLang="zh-TW" sz="2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65113" indent="-265113" algn="just" hangingPunct="0">
              <a:lnSpc>
                <a:spcPts val="3800"/>
              </a:lnSpc>
              <a:spcAft>
                <a:spcPts val="12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保持教室空間之無障礙，避免雜物堆積。</a:t>
            </a:r>
            <a:endParaRPr lang="en-US" altLang="zh-TW" sz="2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65113" indent="-265113" algn="just" hangingPunct="0">
              <a:lnSpc>
                <a:spcPts val="3800"/>
              </a:lnSpc>
              <a:spcAft>
                <a:spcPts val="12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如無障礙改善中，應提供其他替代調整措施。</a:t>
            </a:r>
            <a:endParaRPr lang="en-US" altLang="zh-TW" sz="2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65113" indent="-265113" algn="just" hangingPunct="0">
              <a:lnSpc>
                <a:spcPts val="3800"/>
              </a:lnSpc>
              <a:spcAft>
                <a:spcPts val="12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教導學生察覺生活中環境造成的障礙和參與機會的限制，同理換位不同需求者，因無障礙未完善而遭排除時的感受，並討論改善的措施。</a:t>
            </a:r>
            <a:endParaRPr lang="en-US" altLang="zh-TW" sz="2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021E0F00-8E09-42CB-8126-0909722E46DC}"/>
              </a:ext>
            </a:extLst>
          </p:cNvPr>
          <p:cNvSpPr/>
          <p:nvPr/>
        </p:nvSpPr>
        <p:spPr>
          <a:xfrm>
            <a:off x="395536" y="116633"/>
            <a:ext cx="8352928" cy="1152128"/>
          </a:xfrm>
          <a:prstGeom prst="roundRect">
            <a:avLst/>
          </a:prstGeom>
          <a:solidFill>
            <a:srgbClr val="973444"/>
          </a:solidFill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確保校園環境與設施無障礙</a:t>
            </a:r>
            <a:endParaRPr lang="en-US" altLang="zh-TW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9585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16641" y="6565299"/>
            <a:ext cx="412997" cy="314824"/>
          </a:xfrm>
        </p:spPr>
        <p:txBody>
          <a:bodyPr/>
          <a:lstStyle/>
          <a:p>
            <a:fld id="{F0063435-CC91-4C20-8964-98B258FF3C6D}" type="slidenum">
              <a:rPr lang="zh-TW" altLang="en-US" b="1" smtClean="0"/>
              <a:pPr/>
              <a:t>36</a:t>
            </a:fld>
            <a:endParaRPr lang="zh-TW" altLang="en-US" b="1" dirty="0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A3636001-204D-4B7E-BBED-797C9D90022B}"/>
              </a:ext>
            </a:extLst>
          </p:cNvPr>
          <p:cNvSpPr/>
          <p:nvPr/>
        </p:nvSpPr>
        <p:spPr>
          <a:xfrm>
            <a:off x="452450" y="188640"/>
            <a:ext cx="8184069" cy="1055825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5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      論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024355F7-6E7A-4597-879E-00F5D7B22A19}"/>
              </a:ext>
            </a:extLst>
          </p:cNvPr>
          <p:cNvGrpSpPr/>
          <p:nvPr/>
        </p:nvGrpSpPr>
        <p:grpSpPr>
          <a:xfrm>
            <a:off x="766744" y="5773211"/>
            <a:ext cx="7632848" cy="792088"/>
            <a:chOff x="863328" y="2163210"/>
            <a:chExt cx="7632848" cy="792088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48399474-887D-4779-B92F-F5C9A7B4D0B3}"/>
                </a:ext>
              </a:extLst>
            </p:cNvPr>
            <p:cNvSpPr/>
            <p:nvPr/>
          </p:nvSpPr>
          <p:spPr>
            <a:xfrm>
              <a:off x="863328" y="2163210"/>
              <a:ext cx="2340000" cy="792088"/>
            </a:xfrm>
            <a:prstGeom prst="rect">
              <a:avLst/>
            </a:prstGeom>
            <a:solidFill>
              <a:srgbClr val="FF99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通用設計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B0D8BFC5-7582-4790-BEAF-675CD2BBDB49}"/>
                </a:ext>
              </a:extLst>
            </p:cNvPr>
            <p:cNvSpPr/>
            <p:nvPr/>
          </p:nvSpPr>
          <p:spPr>
            <a:xfrm>
              <a:off x="3275752" y="2163210"/>
              <a:ext cx="2808000" cy="79208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無障礙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可及性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64792286-D41F-4EFD-A6A8-092CEA2DDDDA}"/>
                </a:ext>
              </a:extLst>
            </p:cNvPr>
            <p:cNvSpPr/>
            <p:nvPr/>
          </p:nvSpPr>
          <p:spPr>
            <a:xfrm>
              <a:off x="6156176" y="2163210"/>
              <a:ext cx="2340000" cy="79208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合理調整</a:t>
              </a:r>
            </a:p>
          </p:txBody>
        </p:sp>
      </p:grpSp>
      <p:sp>
        <p:nvSpPr>
          <p:cNvPr id="8" name="文字方塊 7">
            <a:extLst>
              <a:ext uri="{FF2B5EF4-FFF2-40B4-BE49-F238E27FC236}">
                <a16:creationId xmlns:a16="http://schemas.microsoft.com/office/drawing/2014/main" id="{3555ED06-5D43-4CEE-9836-4B6AF18AF841}"/>
              </a:ext>
            </a:extLst>
          </p:cNvPr>
          <p:cNvSpPr txBox="1"/>
          <p:nvPr/>
        </p:nvSpPr>
        <p:spPr>
          <a:xfrm>
            <a:off x="1916191" y="1244465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先一樣，再不一樣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47AADB5-F052-4FF4-A02C-6F41EC9A1718}"/>
              </a:ext>
            </a:extLst>
          </p:cNvPr>
          <p:cNvSpPr txBox="1"/>
          <p:nvPr/>
        </p:nvSpPr>
        <p:spPr>
          <a:xfrm>
            <a:off x="1327043" y="2013906"/>
            <a:ext cx="64348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程序一樣，內涵不一樣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555ED06-5D43-4CEE-9836-4B6AF18AF841}"/>
              </a:ext>
            </a:extLst>
          </p:cNvPr>
          <p:cNvSpPr txBox="1"/>
          <p:nvPr/>
        </p:nvSpPr>
        <p:spPr>
          <a:xfrm>
            <a:off x="1187624" y="2742877"/>
            <a:ext cx="7200000" cy="2870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每一個學生不分身分、不分類別，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都有權利獲得有品質的教育，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都適用對全體學生的規範，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都享有學校的所有資源，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但因應多元差異，給予不一樣的彈性與支持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34849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37</a:t>
            </a:fld>
            <a:endParaRPr lang="zh-TW" alt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76430" y="1612745"/>
            <a:ext cx="7560890" cy="122416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zh-TW" altLang="en-US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障礙平權</a:t>
            </a:r>
            <a:r>
              <a:rPr lang="en-US" altLang="zh-TW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-</a:t>
            </a:r>
            <a:r>
              <a:rPr lang="zh-TW" altLang="en-US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從校園開始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5913082-EEFA-4910-A147-4814F26895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05158"/>
            <a:ext cx="4191558" cy="2873838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82" y="836712"/>
            <a:ext cx="864096" cy="112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局徽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544" y="2547610"/>
            <a:ext cx="810051" cy="85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弧形箭號 (上彎) 6">
            <a:hlinkClick r:id="rId5" action="ppaction://hlinksldjump"/>
          </p:cNvPr>
          <p:cNvSpPr/>
          <p:nvPr/>
        </p:nvSpPr>
        <p:spPr>
          <a:xfrm>
            <a:off x="8531415" y="5917227"/>
            <a:ext cx="361065" cy="248077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0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38</a:t>
            </a:fld>
            <a:endParaRPr lang="zh-TW" altLang="en-US"/>
          </a:p>
        </p:txBody>
      </p:sp>
      <p:sp>
        <p:nvSpPr>
          <p:cNvPr id="8" name="文字版面配置區 7">
            <a:extLst>
              <a:ext uri="{FF2B5EF4-FFF2-40B4-BE49-F238E27FC236}">
                <a16:creationId xmlns:a16="http://schemas.microsoft.com/office/drawing/2014/main" id="{64792286-D41F-4EFD-A6A8-092CEA2DD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47" y="1268760"/>
            <a:ext cx="7772400" cy="15001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TW" altLang="en-US" sz="66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輔  導  </a:t>
            </a:r>
            <a:r>
              <a:rPr lang="zh-TW" altLang="en-US" sz="6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</a:p>
        </p:txBody>
      </p:sp>
      <p:sp>
        <p:nvSpPr>
          <p:cNvPr id="6" name="標題 4">
            <a:extLst>
              <a:ext uri="{FF2B5EF4-FFF2-40B4-BE49-F238E27FC236}">
                <a16:creationId xmlns:a16="http://schemas.microsoft.com/office/drawing/2014/main" id="{CAB71305-714A-4FF6-B7AF-6854BC109477}"/>
              </a:ext>
            </a:extLst>
          </p:cNvPr>
          <p:cNvSpPr txBox="1">
            <a:spLocks/>
          </p:cNvSpPr>
          <p:nvPr/>
        </p:nvSpPr>
        <p:spPr>
          <a:xfrm>
            <a:off x="1835697" y="2924944"/>
            <a:ext cx="5302618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pPr algn="ctr">
              <a:lnSpc>
                <a:spcPts val="4600"/>
              </a:lnSpc>
              <a:spcAft>
                <a:spcPts val="1200"/>
              </a:spcAft>
            </a:pPr>
            <a:r>
              <a:rPr lang="zh-TW" altLang="en-US" sz="4400" dirty="0"/>
              <a:t>專業合作輔導特殊生</a:t>
            </a:r>
            <a:br>
              <a:rPr lang="zh-TW" altLang="en-US" sz="4400" dirty="0"/>
            </a:br>
            <a:r>
              <a:rPr lang="zh-TW" altLang="en-US" sz="2800" dirty="0">
                <a:latin typeface="Arial Black" panose="020B0A04020102020204" pitchFamily="34" charset="0"/>
                <a:ea typeface="細明體" panose="02020509000000000000" pitchFamily="49" charset="-120"/>
              </a:rPr>
              <a:t>學校特教評鑑指標</a:t>
            </a:r>
            <a:r>
              <a:rPr lang="en-US" altLang="zh-TW" sz="2800" dirty="0">
                <a:latin typeface="Arial Black" panose="020B0A04020102020204" pitchFamily="34" charset="0"/>
                <a:ea typeface="細明體" panose="02020509000000000000" pitchFamily="49" charset="-120"/>
              </a:rPr>
              <a:t>1-2</a:t>
            </a:r>
            <a:r>
              <a:rPr lang="zh-TW" altLang="en-US" sz="2800" dirty="0">
                <a:latin typeface="細明體" panose="02020509000000000000" pitchFamily="49" charset="-120"/>
                <a:ea typeface="細明體" panose="02020509000000000000" pitchFamily="49" charset="-120"/>
              </a:rPr>
              <a:t/>
            </a:r>
            <a:br>
              <a:rPr lang="zh-TW" altLang="en-US" sz="2800" dirty="0">
                <a:latin typeface="細明體" panose="02020509000000000000" pitchFamily="49" charset="-120"/>
                <a:ea typeface="細明體" panose="02020509000000000000" pitchFamily="49" charset="-120"/>
              </a:rPr>
            </a:br>
            <a:endParaRPr lang="zh-TW" altLang="en-US" sz="2800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8284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39</a:t>
            </a:fld>
            <a:endParaRPr lang="zh-TW" altLang="en-US"/>
          </a:p>
        </p:txBody>
      </p:sp>
      <p:sp>
        <p:nvSpPr>
          <p:cNvPr id="5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539552" y="2028794"/>
            <a:ext cx="8113804" cy="2932223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hangingPunct="0">
              <a:lnSpc>
                <a:spcPts val="4600"/>
              </a:lnSpc>
            </a:pPr>
            <a:r>
              <a:rPr lang="zh-TW" altLang="en-US" sz="3200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學生有情緒行為、學習困難、身體感官障礙、其他議題等因素造成學習適應困難，</a:t>
            </a:r>
            <a:r>
              <a:rPr lang="zh-TW" altLang="en-US" sz="3200" b="1" dirty="0">
                <a:solidFill>
                  <a:schemeClr val="tx1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導師應立即提供輔導、教學及各種支持，轉介學習扶助，並視需求線上填寫</a:t>
            </a:r>
            <a:r>
              <a:rPr lang="zh-TW" altLang="en-US" sz="3200" b="1" dirty="0">
                <a:solidFill>
                  <a:srgbClr val="0070C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個案關懷轉介</a:t>
            </a:r>
            <a:r>
              <a:rPr lang="en-US" altLang="zh-TW" sz="3200" b="1" dirty="0">
                <a:solidFill>
                  <a:srgbClr val="0070C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A</a:t>
            </a:r>
            <a:r>
              <a:rPr lang="zh-TW" altLang="en-US" sz="3200" b="1" dirty="0">
                <a:solidFill>
                  <a:srgbClr val="0070C0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表轉介。</a:t>
            </a:r>
            <a:endParaRPr lang="en-US" altLang="zh-TW" sz="3200" b="1" dirty="0">
              <a:solidFill>
                <a:srgbClr val="0070C0"/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</p:txBody>
      </p:sp>
      <p:sp>
        <p:nvSpPr>
          <p:cNvPr id="6" name="矩形: 圓角 5">
            <a:extLst>
              <a:ext uri="{FF2B5EF4-FFF2-40B4-BE49-F238E27FC236}">
                <a16:creationId xmlns:a16="http://schemas.microsoft.com/office/drawing/2014/main" id="{886E0A16-6180-49D4-9BC6-67BD20F6F587}"/>
              </a:ext>
            </a:extLst>
          </p:cNvPr>
          <p:cNvSpPr/>
          <p:nvPr/>
        </p:nvSpPr>
        <p:spPr>
          <a:xfrm>
            <a:off x="430195" y="5106106"/>
            <a:ext cx="8206324" cy="1604282"/>
          </a:xfrm>
          <a:prstGeom prst="roundRect">
            <a:avLst>
              <a:gd name="adj" fmla="val 0"/>
            </a:avLst>
          </a:prstGeo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zh-TW" altLang="en-US" sz="4000" b="1" kern="100" spc="-10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立即鑑定不能幫助學生解決問題</a:t>
            </a:r>
            <a:endParaRPr lang="en-US" altLang="zh-TW" sz="4000" b="1" kern="100" spc="-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algn="ctr"/>
            <a:r>
              <a:rPr lang="zh-TW" altLang="en-US" sz="4000" b="1" kern="100" spc="-10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我們做的事才會！</a:t>
            </a:r>
          </a:p>
        </p:txBody>
      </p:sp>
      <p:sp>
        <p:nvSpPr>
          <p:cNvPr id="7" name="矩形: 圓角 5">
            <a:extLst>
              <a:ext uri="{FF2B5EF4-FFF2-40B4-BE49-F238E27FC236}">
                <a16:creationId xmlns:a16="http://schemas.microsoft.com/office/drawing/2014/main" id="{32FE3DE2-EA65-406D-BB7E-C2A44D17F364}"/>
              </a:ext>
            </a:extLst>
          </p:cNvPr>
          <p:cNvSpPr/>
          <p:nvPr/>
        </p:nvSpPr>
        <p:spPr>
          <a:xfrm>
            <a:off x="395536" y="147612"/>
            <a:ext cx="8350340" cy="1769220"/>
          </a:xfrm>
          <a:prstGeom prst="roundRect">
            <a:avLst>
              <a:gd name="adj" fmla="val 12921"/>
            </a:avLst>
          </a:prstGeom>
          <a:solidFill>
            <a:schemeClr val="accent4">
              <a:lumMod val="75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發現學生困難就應立即鑑定，</a:t>
            </a:r>
            <a:endParaRPr lang="en-US" altLang="zh-TW" sz="4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Aft>
                <a:spcPts val="600"/>
              </a:spcAft>
            </a:pP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才能給予介入與支持？</a:t>
            </a:r>
          </a:p>
        </p:txBody>
      </p:sp>
    </p:spTree>
    <p:extLst>
      <p:ext uri="{BB962C8B-B14F-4D97-AF65-F5344CB8AC3E}">
        <p14:creationId xmlns:p14="http://schemas.microsoft.com/office/powerpoint/2010/main" val="378691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>
          <a:xfrm>
            <a:off x="1112445" y="3501008"/>
            <a:ext cx="6919107" cy="822300"/>
          </a:xfrm>
        </p:spPr>
        <p:txBody>
          <a:bodyPr>
            <a:normAutofit fontScale="90000"/>
          </a:bodyPr>
          <a:lstStyle/>
          <a:p>
            <a:pPr algn="ctr"/>
            <a:r>
              <a:rPr lang="zh-TW" altLang="en-US" sz="4800" dirty="0"/>
              <a:t>普通班課程</a:t>
            </a:r>
            <a:r>
              <a:rPr lang="zh-TW" altLang="en-US" sz="4800" dirty="0" smtClean="0"/>
              <a:t>調整</a:t>
            </a:r>
            <a:r>
              <a:rPr lang="en-US" altLang="zh-TW" sz="4800" dirty="0" smtClean="0"/>
              <a:t/>
            </a:r>
            <a:br>
              <a:rPr lang="en-US" altLang="zh-TW" sz="4800" dirty="0" smtClean="0"/>
            </a:br>
            <a:r>
              <a:rPr lang="zh-TW" altLang="en-US" sz="3200" dirty="0">
                <a:latin typeface="Arial Black" panose="020B0A04020102020204" pitchFamily="34" charset="0"/>
                <a:ea typeface="細明體" panose="02020509000000000000" pitchFamily="49" charset="-120"/>
              </a:rPr>
              <a:t>學校特教評鑑</a:t>
            </a:r>
            <a:r>
              <a:rPr lang="zh-TW" altLang="en-US" sz="3200" dirty="0" smtClean="0">
                <a:latin typeface="Arial Black" panose="020B0A04020102020204" pitchFamily="34" charset="0"/>
                <a:ea typeface="細明體" panose="02020509000000000000" pitchFamily="49" charset="-120"/>
              </a:rPr>
              <a:t>指標</a:t>
            </a:r>
            <a:r>
              <a:rPr lang="en-US" altLang="zh-TW" sz="3200" dirty="0" smtClean="0">
                <a:latin typeface="Arial Black" panose="020B0A04020102020204" pitchFamily="34" charset="0"/>
                <a:ea typeface="細明體" panose="02020509000000000000" pitchFamily="49" charset="-120"/>
              </a:rPr>
              <a:t>1-1</a:t>
            </a:r>
            <a:r>
              <a:rPr lang="zh-TW" altLang="en-US" sz="3200" dirty="0" smtClean="0">
                <a:latin typeface="Arial Black" panose="020B0A04020102020204" pitchFamily="34" charset="0"/>
                <a:ea typeface="細明體" panose="02020509000000000000" pitchFamily="49" charset="-120"/>
              </a:rPr>
              <a:t>、</a:t>
            </a:r>
            <a:r>
              <a:rPr lang="en-US" altLang="zh-TW" sz="3200" dirty="0" smtClean="0">
                <a:latin typeface="Arial Black" panose="020B0A04020102020204" pitchFamily="34" charset="0"/>
                <a:ea typeface="細明體" panose="02020509000000000000" pitchFamily="49" charset="-120"/>
              </a:rPr>
              <a:t>3-6</a:t>
            </a:r>
            <a:r>
              <a:rPr lang="zh-TW" altLang="en-US" sz="3200" dirty="0" smtClean="0">
                <a:latin typeface="Arial Black" panose="020B0A04020102020204" pitchFamily="34" charset="0"/>
                <a:ea typeface="細明體" panose="02020509000000000000" pitchFamily="49" charset="-120"/>
              </a:rPr>
              <a:t>、</a:t>
            </a:r>
            <a:r>
              <a:rPr lang="en-US" altLang="zh-TW" sz="3200" dirty="0" smtClean="0">
                <a:latin typeface="Arial Black" panose="020B0A04020102020204" pitchFamily="34" charset="0"/>
                <a:ea typeface="細明體" panose="02020509000000000000" pitchFamily="49" charset="-120"/>
              </a:rPr>
              <a:t>3-7</a:t>
            </a:r>
            <a:endParaRPr lang="zh-TW" altLang="en-US" sz="31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4</a:t>
            </a:fld>
            <a:endParaRPr lang="zh-TW" altLang="en-US"/>
          </a:p>
        </p:txBody>
      </p:sp>
      <p:sp>
        <p:nvSpPr>
          <p:cNvPr id="8" name="文字版面配置區 7">
            <a:extLst>
              <a:ext uri="{FF2B5EF4-FFF2-40B4-BE49-F238E27FC236}">
                <a16:creationId xmlns:a16="http://schemas.microsoft.com/office/drawing/2014/main" id="{64792286-D41F-4EFD-A6A8-092CEA2DD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799" y="1484784"/>
            <a:ext cx="7772400" cy="15001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TW" altLang="en-US" sz="6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  務  篇</a:t>
            </a:r>
          </a:p>
        </p:txBody>
      </p:sp>
    </p:spTree>
    <p:extLst>
      <p:ext uri="{BB962C8B-B14F-4D97-AF65-F5344CB8AC3E}">
        <p14:creationId xmlns:p14="http://schemas.microsoft.com/office/powerpoint/2010/main" val="405672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40</a:t>
            </a:fld>
            <a:endParaRPr lang="zh-TW" altLang="en-US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238983" y="34431"/>
            <a:ext cx="8666032" cy="1018305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8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CRPD </a:t>
            </a:r>
            <a:r>
              <a:rPr lang="zh-TW" altLang="en-US" sz="48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怎麼說</a:t>
            </a:r>
            <a:endParaRPr lang="zh-TW" altLang="en-US" sz="4800" b="1" dirty="0">
              <a:solidFill>
                <a:schemeClr val="tx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4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274289" y="1063494"/>
            <a:ext cx="8474175" cy="3949682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zh-TW" altLang="en-US" sz="36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身心障礙者權利公約第</a:t>
            </a:r>
            <a:r>
              <a:rPr lang="en-US" altLang="zh-TW" sz="36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2</a:t>
            </a:r>
            <a:r>
              <a:rPr lang="zh-TW" altLang="en-US" sz="36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條</a:t>
            </a:r>
          </a:p>
          <a:p>
            <a:pPr marL="1073150" lvl="1" indent="-358775" algn="just" hangingPunct="0">
              <a:lnSpc>
                <a:spcPts val="40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3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30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基於身心障礙之歧視</a:t>
            </a:r>
            <a:r>
              <a:rPr lang="zh-TW" altLang="en-US" sz="3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」是指基於身心障礙而作出之任何區別、排斥或限制，造成與其他人不平等之機會，就是歧視。</a:t>
            </a:r>
            <a:endParaRPr lang="en-US" altLang="zh-TW" sz="3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73150" lvl="1" indent="-358775" algn="just" hangingPunct="0">
              <a:lnSpc>
                <a:spcPts val="40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3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基於身心障礙之歧視包括所有形式之歧視，所有形式之歧視，包括拒絕提供合理之對待；</a:t>
            </a:r>
            <a:endParaRPr lang="en-US" altLang="zh-TW" sz="30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: 圓角 5">
            <a:extLst>
              <a:ext uri="{FF2B5EF4-FFF2-40B4-BE49-F238E27FC236}">
                <a16:creationId xmlns:a16="http://schemas.microsoft.com/office/drawing/2014/main" id="{886E0A16-6180-49D4-9BC6-67BD20F6F587}"/>
              </a:ext>
            </a:extLst>
          </p:cNvPr>
          <p:cNvSpPr/>
          <p:nvPr/>
        </p:nvSpPr>
        <p:spPr>
          <a:xfrm>
            <a:off x="218496" y="4990466"/>
            <a:ext cx="8810530" cy="1408107"/>
          </a:xfrm>
          <a:prstGeom prst="roundRect">
            <a:avLst>
              <a:gd name="adj" fmla="val 0"/>
            </a:avLst>
          </a:prstGeo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0">
              <a:lnSpc>
                <a:spcPts val="4200"/>
              </a:lnSpc>
              <a:spcAft>
                <a:spcPts val="600"/>
              </a:spcAft>
            </a:pPr>
            <a:r>
              <a:rPr lang="zh-TW" altLang="en-US" sz="3000" b="1" kern="100" spc="-20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不因身心障礙身分拒絕其獲得學習扶助、輔導專業資源；也不因學生沒身分就不提供所需之教學輔導支持</a:t>
            </a:r>
            <a:r>
              <a:rPr lang="zh-TW" altLang="en-US" sz="3000" b="1" kern="100" spc="-2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lang="zh-TW" altLang="en-US" sz="3000" b="1" kern="100" spc="-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40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41</a:t>
            </a:fld>
            <a:endParaRPr lang="zh-TW" altLang="en-US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179512" y="463897"/>
            <a:ext cx="8725504" cy="166895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b="1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轉介輔導專業人員後，</a:t>
            </a:r>
            <a:endParaRPr lang="en-US" altLang="zh-TW" sz="4400" b="1" dirty="0"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algn="ctr"/>
            <a:r>
              <a:rPr lang="zh-TW" altLang="en-US" sz="4400" b="1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後續該怎麼做？</a:t>
            </a:r>
            <a:endParaRPr lang="zh-TW" altLang="en-US" sz="4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F73321C0-23CB-4388-95F6-A668BEA75A92}"/>
              </a:ext>
            </a:extLst>
          </p:cNvPr>
          <p:cNvGrpSpPr/>
          <p:nvPr/>
        </p:nvGrpSpPr>
        <p:grpSpPr>
          <a:xfrm>
            <a:off x="522746" y="2596737"/>
            <a:ext cx="8352928" cy="1137646"/>
            <a:chOff x="1475656" y="2279464"/>
            <a:chExt cx="7721007" cy="1152128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033C2B40-E60E-40EF-9B93-712732011BFD}"/>
                </a:ext>
              </a:extLst>
            </p:cNvPr>
            <p:cNvSpPr/>
            <p:nvPr/>
          </p:nvSpPr>
          <p:spPr>
            <a:xfrm>
              <a:off x="1475656" y="2279464"/>
              <a:ext cx="1224136" cy="115212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6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A</a:t>
              </a:r>
              <a:endParaRPr lang="zh-TW" altLang="en-US" sz="60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913B9D25-CBA8-4A59-8958-EF3B1DBE7477}"/>
                </a:ext>
              </a:extLst>
            </p:cNvPr>
            <p:cNvSpPr txBox="1"/>
            <p:nvPr/>
          </p:nvSpPr>
          <p:spPr>
            <a:xfrm>
              <a:off x="2827888" y="2372401"/>
              <a:ext cx="6368775" cy="8415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TW" altLang="en-US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依身分決定不同專業主責</a:t>
              </a:r>
            </a:p>
          </p:txBody>
        </p:sp>
      </p:grpSp>
      <p:grpSp>
        <p:nvGrpSpPr>
          <p:cNvPr id="7" name="群組 6">
            <a:extLst>
              <a:ext uri="{FF2B5EF4-FFF2-40B4-BE49-F238E27FC236}">
                <a16:creationId xmlns:a16="http://schemas.microsoft.com/office/drawing/2014/main" id="{C3610EB7-476C-41E8-B56B-F439456F59F9}"/>
              </a:ext>
            </a:extLst>
          </p:cNvPr>
          <p:cNvGrpSpPr/>
          <p:nvPr/>
        </p:nvGrpSpPr>
        <p:grpSpPr>
          <a:xfrm>
            <a:off x="539552" y="4069642"/>
            <a:ext cx="8374780" cy="1569660"/>
            <a:chOff x="1475656" y="2047660"/>
            <a:chExt cx="7156190" cy="156966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E5E4A5E1-1C7A-4B6E-9052-C7DB050060A9}"/>
                </a:ext>
              </a:extLst>
            </p:cNvPr>
            <p:cNvSpPr/>
            <p:nvPr/>
          </p:nvSpPr>
          <p:spPr>
            <a:xfrm>
              <a:off x="1475656" y="2348759"/>
              <a:ext cx="1160391" cy="115212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6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B</a:t>
              </a:r>
              <a:endParaRPr lang="zh-TW" altLang="en-US" sz="60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6314FB6D-1A99-4B04-8134-E534F16132CE}"/>
                </a:ext>
              </a:extLst>
            </p:cNvPr>
            <p:cNvSpPr txBox="1"/>
            <p:nvPr/>
          </p:nvSpPr>
          <p:spPr>
            <a:xfrm>
              <a:off x="2719084" y="2047660"/>
              <a:ext cx="591276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4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依需求結合不同專業系統合作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410952" y="4049734"/>
            <a:ext cx="8464722" cy="17485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9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42</a:t>
            </a:fld>
            <a:endParaRPr lang="zh-TW" altLang="en-US"/>
          </a:p>
        </p:txBody>
      </p:sp>
      <p:sp>
        <p:nvSpPr>
          <p:cNvPr id="3" name="Google Shape;140;p3">
            <a:extLst>
              <a:ext uri="{FF2B5EF4-FFF2-40B4-BE49-F238E27FC236}">
                <a16:creationId xmlns:a16="http://schemas.microsoft.com/office/drawing/2014/main" id="{05BCC99D-CC2B-4466-AE6D-CDA32F0659CA}"/>
              </a:ext>
            </a:extLst>
          </p:cNvPr>
          <p:cNvSpPr txBox="1"/>
          <p:nvPr/>
        </p:nvSpPr>
        <p:spPr>
          <a:xfrm>
            <a:off x="541070" y="808698"/>
            <a:ext cx="8508446" cy="3013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lnSpc>
                <a:spcPts val="6200"/>
              </a:lnSpc>
              <a:buClr>
                <a:srgbClr val="4472C4"/>
              </a:buClr>
              <a:buSzPts val="6000"/>
              <a:defRPr/>
            </a:pPr>
            <a:r>
              <a:rPr kumimoji="0" lang="zh-TW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/>
                <a:ea typeface="Microsoft Yahei"/>
                <a:cs typeface="Microsoft Yahei"/>
                <a:sym typeface="Microsoft Yahei"/>
              </a:rPr>
              <a:t>不論身分，一般生、特教生、個案生，</a:t>
            </a:r>
            <a:endParaRPr kumimoji="0" lang="en-US" altLang="zh-TW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/>
              <a:ea typeface="Microsoft Yahei"/>
              <a:cs typeface="Microsoft Yahei"/>
              <a:sym typeface="Microsoft Yahei"/>
            </a:endParaRPr>
          </a:p>
          <a:p>
            <a:pPr lvl="0" algn="ctr">
              <a:lnSpc>
                <a:spcPts val="6200"/>
              </a:lnSpc>
              <a:buClr>
                <a:srgbClr val="4472C4"/>
              </a:buClr>
              <a:buSzPts val="6000"/>
              <a:defRPr/>
            </a:pPr>
            <a:r>
              <a:rPr kumimoji="0" lang="zh-TW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/>
                <a:ea typeface="Microsoft Yahei"/>
                <a:cs typeface="Microsoft Yahei"/>
                <a:sym typeface="Microsoft Yahei"/>
              </a:rPr>
              <a:t>有輔導需求，皆應轉介輔導處，</a:t>
            </a:r>
            <a:endParaRPr kumimoji="0" lang="en-US" altLang="zh-TW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/>
              <a:ea typeface="Microsoft Yahei"/>
              <a:cs typeface="Microsoft Yahei"/>
              <a:sym typeface="Microsoft Yahei"/>
            </a:endParaRPr>
          </a:p>
          <a:p>
            <a:pPr lvl="0" algn="ctr">
              <a:lnSpc>
                <a:spcPts val="6200"/>
              </a:lnSpc>
              <a:buClr>
                <a:srgbClr val="4472C4"/>
              </a:buClr>
              <a:buSzPts val="6000"/>
              <a:defRPr/>
            </a:pPr>
            <a:r>
              <a:rPr kumimoji="0" lang="zh-TW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/>
                <a:ea typeface="Microsoft Yahei"/>
                <a:cs typeface="Microsoft Yahei"/>
                <a:sym typeface="Microsoft Yahei"/>
              </a:rPr>
              <a:t>召開</a:t>
            </a:r>
            <a:r>
              <a:rPr lang="zh-TW" altLang="en-US" sz="4000" b="1" kern="0" dirty="0">
                <a:solidFill>
                  <a:srgbClr val="0070C0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個案輔導轉介會議</a:t>
            </a:r>
            <a:r>
              <a:rPr lang="zh-TW" altLang="en-US" sz="3600" b="1" kern="0" dirty="0">
                <a:solidFill>
                  <a:srgbClr val="0070C0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，</a:t>
            </a:r>
            <a:endParaRPr lang="en-US" altLang="zh-TW" sz="3600" b="1" kern="0" dirty="0">
              <a:solidFill>
                <a:srgbClr val="0070C0"/>
              </a:solidFill>
              <a:latin typeface="Microsoft Yahei"/>
              <a:ea typeface="Microsoft Yahei"/>
              <a:cs typeface="Microsoft Yahei"/>
              <a:sym typeface="Microsoft Yahei"/>
            </a:endParaRPr>
          </a:p>
          <a:p>
            <a:pPr lvl="0" algn="ctr">
              <a:lnSpc>
                <a:spcPts val="6200"/>
              </a:lnSpc>
              <a:buClr>
                <a:srgbClr val="4472C4"/>
              </a:buClr>
              <a:buSzPts val="6000"/>
              <a:defRPr/>
            </a:pPr>
            <a:r>
              <a:rPr lang="zh-TW" altLang="en-US" sz="4000" b="1" kern="0" dirty="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rPr>
              <a:t>並及早系統合作</a:t>
            </a:r>
            <a:r>
              <a:rPr kumimoji="0" lang="zh-TW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/>
                <a:ea typeface="Microsoft Yahei"/>
                <a:cs typeface="Microsoft Yahei"/>
                <a:sym typeface="Microsoft Yahei"/>
              </a:rPr>
              <a:t>介入。</a:t>
            </a:r>
            <a:endParaRPr kumimoji="0" lang="zh-TW" altLang="en-US" sz="36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sp>
        <p:nvSpPr>
          <p:cNvPr id="4" name="矩形: 圓角 5">
            <a:extLst>
              <a:ext uri="{FF2B5EF4-FFF2-40B4-BE49-F238E27FC236}">
                <a16:creationId xmlns:a16="http://schemas.microsoft.com/office/drawing/2014/main" id="{ED7E1FEA-3FD1-42B6-A171-97AE531406D6}"/>
              </a:ext>
            </a:extLst>
          </p:cNvPr>
          <p:cNvSpPr/>
          <p:nvPr/>
        </p:nvSpPr>
        <p:spPr>
          <a:xfrm>
            <a:off x="362157" y="4010382"/>
            <a:ext cx="8508446" cy="2178897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447675" algn="just" hangingPunct="0">
              <a:lnSpc>
                <a:spcPts val="4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b="1" kern="100" spc="-1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舉例來說：</a:t>
            </a:r>
            <a:endParaRPr lang="en-US" altLang="zh-TW" sz="3000" b="1" kern="100" spc="-1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804863" lvl="1" indent="-268288" algn="just" hangingPunct="0">
              <a:lnSpc>
                <a:spcPts val="38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2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特殊生學生在社會技巧課程介入後仍有強烈情緒問題，專輔可以同時提供情緒上的評估、諮商輔導，導師可以在班上透過班級經營人際輔導。</a:t>
            </a:r>
            <a:endParaRPr lang="en-US" altLang="zh-TW" sz="2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sym typeface="Microsoft Yahei"/>
            </a:endParaRPr>
          </a:p>
        </p:txBody>
      </p:sp>
    </p:spTree>
    <p:extLst>
      <p:ext uri="{BB962C8B-B14F-4D97-AF65-F5344CB8AC3E}">
        <p14:creationId xmlns:p14="http://schemas.microsoft.com/office/powerpoint/2010/main" val="157592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8"/>
          <p:cNvSpPr txBox="1"/>
          <p:nvPr/>
        </p:nvSpPr>
        <p:spPr>
          <a:xfrm>
            <a:off x="470939" y="1436815"/>
            <a:ext cx="81873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spAutoFit/>
          </a:bodyPr>
          <a:lstStyle/>
          <a:p>
            <a:pPr algn="ctr" defTabSz="685800">
              <a:buClr>
                <a:srgbClr val="000000"/>
              </a:buClr>
              <a:buSzPts val="4000"/>
              <a:defRPr/>
            </a:pPr>
            <a:r>
              <a:rPr lang="zh-TW" altLang="en-US" sz="4950" b="1" kern="0" dirty="0">
                <a:solidFill>
                  <a:srgbClr val="0070C0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轉介的過程</a:t>
            </a:r>
            <a:r>
              <a:rPr lang="en-US" altLang="zh-TW" sz="4950" b="1" kern="0" dirty="0">
                <a:solidFill>
                  <a:srgbClr val="0070C0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......</a:t>
            </a:r>
            <a:endParaRPr sz="4950" b="1" kern="0" dirty="0">
              <a:solidFill>
                <a:srgbClr val="0070C0"/>
              </a:solidFill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4B6CBADC-1FD3-48BE-949B-E87951D019F0}"/>
              </a:ext>
            </a:extLst>
          </p:cNvPr>
          <p:cNvGrpSpPr/>
          <p:nvPr/>
        </p:nvGrpSpPr>
        <p:grpSpPr>
          <a:xfrm>
            <a:off x="1429950" y="2566067"/>
            <a:ext cx="6955379" cy="1164243"/>
            <a:chOff x="1429950" y="2566067"/>
            <a:chExt cx="6955379" cy="1164243"/>
          </a:xfrm>
        </p:grpSpPr>
        <p:sp>
          <p:nvSpPr>
            <p:cNvPr id="344" name="Google Shape;344;p18"/>
            <p:cNvSpPr/>
            <p:nvPr/>
          </p:nvSpPr>
          <p:spPr>
            <a:xfrm>
              <a:off x="2691222" y="2899313"/>
              <a:ext cx="5694107" cy="8309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defTabSz="685800">
                <a:buClr>
                  <a:srgbClr val="0070C0"/>
                </a:buClr>
                <a:buSzPts val="6000"/>
                <a:defRPr/>
              </a:pPr>
              <a:r>
                <a:rPr lang="zh-TW" altLang="en-US" sz="4500" kern="0" dirty="0">
                  <a:solidFill>
                    <a:srgbClr val="0070C0"/>
                  </a:solidFill>
                  <a:latin typeface="DFKai-SB"/>
                  <a:ea typeface="DFKai-SB"/>
                  <a:cs typeface="DFKai-SB"/>
                  <a:sym typeface="DFKai-SB"/>
                </a:rPr>
                <a:t> </a:t>
              </a:r>
              <a:r>
                <a:rPr lang="zh-TW" altLang="en-US" sz="4950" b="1" kern="0" dirty="0">
                  <a:solidFill>
                    <a:srgbClr val="00A249"/>
                  </a:solidFill>
                  <a:latin typeface="Microsoft Yahei"/>
                  <a:ea typeface="Microsoft Yahei"/>
                  <a:cs typeface="Microsoft Yahei"/>
                  <a:sym typeface="Microsoft Yahei"/>
                </a:rPr>
                <a:t>攜手協力拔蘿蔔 ！</a:t>
              </a:r>
              <a:endParaRPr sz="4950" b="1" kern="0" dirty="0">
                <a:solidFill>
                  <a:srgbClr val="00A249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  <p:pic>
          <p:nvPicPr>
            <p:cNvPr id="10" name="Google Shape;343;p18">
              <a:extLst>
                <a:ext uri="{FF2B5EF4-FFF2-40B4-BE49-F238E27FC236}">
                  <a16:creationId xmlns:a16="http://schemas.microsoft.com/office/drawing/2014/main" id="{2529BBA9-7AFE-444C-9DDA-A2F7618FF22E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429950" y="2566067"/>
              <a:ext cx="1507994" cy="116424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" name="群組 1">
            <a:extLst>
              <a:ext uri="{FF2B5EF4-FFF2-40B4-BE49-F238E27FC236}">
                <a16:creationId xmlns:a16="http://schemas.microsoft.com/office/drawing/2014/main" id="{80C732B8-1250-418B-B237-CF043B36051B}"/>
              </a:ext>
            </a:extLst>
          </p:cNvPr>
          <p:cNvGrpSpPr/>
          <p:nvPr/>
        </p:nvGrpSpPr>
        <p:grpSpPr>
          <a:xfrm>
            <a:off x="1486923" y="4260708"/>
            <a:ext cx="4642715" cy="955913"/>
            <a:chOff x="1486923" y="4260708"/>
            <a:chExt cx="4642715" cy="955913"/>
          </a:xfrm>
        </p:grpSpPr>
        <p:sp>
          <p:nvSpPr>
            <p:cNvPr id="347" name="Google Shape;347;p18"/>
            <p:cNvSpPr/>
            <p:nvPr/>
          </p:nvSpPr>
          <p:spPr>
            <a:xfrm>
              <a:off x="3014362" y="4297238"/>
              <a:ext cx="3115276" cy="9002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defTabSz="685800">
                <a:buClr>
                  <a:srgbClr val="FF0000"/>
                </a:buClr>
                <a:buSzPts val="7200"/>
                <a:defRPr/>
              </a:pPr>
              <a:r>
                <a:rPr lang="zh-TW" altLang="en-US" sz="5400" b="1" kern="0" dirty="0">
                  <a:solidFill>
                    <a:srgbClr val="FF0000"/>
                  </a:solidFill>
                  <a:latin typeface="Microsoft Yahei"/>
                  <a:ea typeface="Microsoft Yahei"/>
                  <a:cs typeface="Microsoft Yahei"/>
                  <a:sym typeface="Microsoft Yahei"/>
                </a:rPr>
                <a:t>接力賽 ！</a:t>
              </a:r>
              <a:endParaRPr sz="5400" b="1" kern="0" dirty="0">
                <a:solidFill>
                  <a:srgbClr val="FF0000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  <p:pic>
          <p:nvPicPr>
            <p:cNvPr id="11" name="Google Shape;346;p18">
              <a:extLst>
                <a:ext uri="{FF2B5EF4-FFF2-40B4-BE49-F238E27FC236}">
                  <a16:creationId xmlns:a16="http://schemas.microsoft.com/office/drawing/2014/main" id="{67558BF2-CE6C-459D-BF6A-05F4C1A51C4A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4075"/>
            <a:stretch/>
          </p:blipFill>
          <p:spPr>
            <a:xfrm>
              <a:off x="1486923" y="4260708"/>
              <a:ext cx="948296" cy="955913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38455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44</a:t>
            </a:fld>
            <a:endParaRPr lang="zh-TW" altLang="en-US"/>
          </a:p>
        </p:txBody>
      </p:sp>
      <p:sp>
        <p:nvSpPr>
          <p:cNvPr id="4" name="內容版面配置區 2">
            <a:extLst>
              <a:ext uri="{FF2B5EF4-FFF2-40B4-BE49-F238E27FC236}">
                <a16:creationId xmlns:a16="http://schemas.microsoft.com/office/drawing/2014/main" id="{09743D91-7424-470E-911E-31B93C085BC4}"/>
              </a:ext>
            </a:extLst>
          </p:cNvPr>
          <p:cNvSpPr txBox="1">
            <a:spLocks/>
          </p:cNvSpPr>
          <p:nvPr/>
        </p:nvSpPr>
        <p:spPr>
          <a:xfrm>
            <a:off x="405142" y="4331013"/>
            <a:ext cx="8514931" cy="1023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hangingPunct="0">
              <a:lnSpc>
                <a:spcPts val="3000"/>
              </a:lnSpc>
              <a:spcBef>
                <a:spcPts val="750"/>
              </a:spcBef>
              <a:spcAft>
                <a:spcPts val="1200"/>
              </a:spcAft>
              <a:buNone/>
              <a:defRPr/>
            </a:pPr>
            <a:r>
              <a:rPr lang="zh-TW" altLang="en-US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您可以透過會議、書面意見或通訊等方式，</a:t>
            </a:r>
            <a:endParaRPr lang="en-US" altLang="zh-TW" sz="3400" dirty="0">
              <a:solidFill>
                <a:prstClr val="black"/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  <a:p>
            <a:pPr marL="0" indent="0" algn="ctr" defTabSz="685800" hangingPunct="0">
              <a:lnSpc>
                <a:spcPts val="3000"/>
              </a:lnSpc>
              <a:spcBef>
                <a:spcPts val="750"/>
              </a:spcBef>
              <a:spcAft>
                <a:spcPts val="1200"/>
              </a:spcAft>
              <a:buNone/>
              <a:defRPr/>
            </a:pPr>
            <a:r>
              <a:rPr lang="zh-TW" altLang="en-US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與特教教師討論、共同參與學生</a:t>
            </a:r>
            <a:r>
              <a:rPr lang="en-US" altLang="zh-TW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IEP</a:t>
            </a:r>
            <a:r>
              <a:rPr lang="zh-TW" altLang="en-US" sz="3400" dirty="0">
                <a:solidFill>
                  <a:prstClr val="black"/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。</a:t>
            </a:r>
            <a:endParaRPr lang="en-US" altLang="zh-TW" sz="3400" dirty="0">
              <a:solidFill>
                <a:prstClr val="black"/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</p:txBody>
      </p:sp>
      <p:sp>
        <p:nvSpPr>
          <p:cNvPr id="7" name="矩形: 圓角 19">
            <a:extLst>
              <a:ext uri="{FF2B5EF4-FFF2-40B4-BE49-F238E27FC236}">
                <a16:creationId xmlns:a16="http://schemas.microsoft.com/office/drawing/2014/main" id="{021E0F00-8E09-42CB-8126-0909722E46DC}"/>
              </a:ext>
            </a:extLst>
          </p:cNvPr>
          <p:cNvSpPr/>
          <p:nvPr/>
        </p:nvSpPr>
        <p:spPr>
          <a:xfrm>
            <a:off x="105072" y="352633"/>
            <a:ext cx="8843087" cy="2160240"/>
          </a:xfrm>
          <a:prstGeom prst="roundRect">
            <a:avLst>
              <a:gd name="adj" fmla="val 12066"/>
            </a:avLst>
          </a:prstGeom>
          <a:solidFill>
            <a:srgbClr val="973444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800"/>
              </a:lnSpc>
              <a:spcAft>
                <a:spcPts val="600"/>
              </a:spcAft>
            </a:pPr>
            <a:r>
              <a:rPr lang="zh-TW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如果您的班上有身心障礙學生、個案是身心障礙學生，您就是</a:t>
            </a:r>
            <a:r>
              <a:rPr lang="en-US" altLang="zh-TW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IEP</a:t>
            </a:r>
            <a:r>
              <a:rPr lang="zh-TW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團隊成員之一。</a:t>
            </a:r>
            <a:endParaRPr lang="en-US" altLang="zh-TW" sz="3600" b="1" dirty="0">
              <a:solidFill>
                <a:schemeClr val="bg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  <a:p>
            <a:pPr algn="ctr">
              <a:lnSpc>
                <a:spcPts val="4800"/>
              </a:lnSpc>
              <a:spcAft>
                <a:spcPts val="600"/>
              </a:spcAft>
            </a:pPr>
            <a:r>
              <a:rPr lang="zh-TW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更要充分利用</a:t>
            </a:r>
            <a:r>
              <a:rPr lang="en-US" altLang="zh-TW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IEP</a:t>
            </a:r>
            <a:r>
              <a:rPr lang="zh-TW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軟正黑體" panose="020B0604030504040204" pitchFamily="34" charset="-120"/>
              </a:rPr>
              <a:t>機制，落實團隊合作！</a:t>
            </a:r>
            <a:endParaRPr lang="en-US" altLang="zh-TW" sz="3600" b="1" dirty="0">
              <a:solidFill>
                <a:schemeClr val="bg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D920D6C-B300-45A8-A8D6-598618356C33}"/>
              </a:ext>
            </a:extLst>
          </p:cNvPr>
          <p:cNvSpPr/>
          <p:nvPr/>
        </p:nvSpPr>
        <p:spPr>
          <a:xfrm>
            <a:off x="258775" y="2731400"/>
            <a:ext cx="8764372" cy="12772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685800" hangingPunct="0">
              <a:spcAft>
                <a:spcPts val="600"/>
              </a:spcAft>
              <a:defRPr/>
            </a:pPr>
            <a:r>
              <a:rPr lang="zh-TW" altLang="en-US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參與</a:t>
            </a:r>
            <a:r>
              <a:rPr lang="en-US" altLang="zh-TW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IEP</a:t>
            </a:r>
            <a:r>
              <a:rPr lang="zh-TW" altLang="en-US" sz="36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，更深入理解障礙學生需求，</a:t>
            </a:r>
            <a:endParaRPr lang="en-US" altLang="zh-TW" sz="3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ea typeface="標楷體" panose="03000509000000000000" pitchFamily="65" charset="-120"/>
            </a:endParaRPr>
          </a:p>
          <a:p>
            <a:pPr algn="ctr" defTabSz="685800" hangingPunct="0">
              <a:spcAft>
                <a:spcPts val="600"/>
              </a:spcAft>
              <a:defRPr/>
            </a:pPr>
            <a:r>
              <a:rPr lang="zh-TW" altLang="en-US" sz="3600" spc="-8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標楷體" panose="03000509000000000000" pitchFamily="65" charset="-120"/>
              </a:rPr>
              <a:t>共同發展具體策略，支持學生個別化學習。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340884" y="5541221"/>
            <a:ext cx="8480226" cy="120014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ts val="4200"/>
              </a:lnSpc>
            </a:pPr>
            <a:r>
              <a:rPr lang="zh-TW" altLang="en-US" sz="32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合作模式啟動 ！以孩子為核心，</a:t>
            </a:r>
            <a:endParaRPr lang="en-US" altLang="zh-TW" sz="3200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>
              <a:lnSpc>
                <a:spcPts val="4200"/>
              </a:lnSpc>
            </a:pPr>
            <a:r>
              <a:rPr lang="zh-TW" altLang="en-US" sz="32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所有任教</a:t>
            </a:r>
            <a:r>
              <a:rPr lang="en-US" altLang="zh-TW" sz="32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32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介入輔導的教師皆是合作對象！</a:t>
            </a:r>
          </a:p>
        </p:txBody>
      </p:sp>
    </p:spTree>
    <p:extLst>
      <p:ext uri="{BB962C8B-B14F-4D97-AF65-F5344CB8AC3E}">
        <p14:creationId xmlns:p14="http://schemas.microsoft.com/office/powerpoint/2010/main" val="337256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169027"/>
            <a:ext cx="9145016" cy="667685"/>
          </a:xfrm>
        </p:spPr>
        <p:txBody>
          <a:bodyPr>
            <a:noAutofit/>
          </a:bodyPr>
          <a:lstStyle/>
          <a:p>
            <a:r>
              <a:rPr lang="zh-TW" altLang="en-US" dirty="0">
                <a:latin typeface="Arial Black" panose="020B0A04020102020204" pitchFamily="34" charset="0"/>
              </a:rPr>
              <a:t>參與</a:t>
            </a:r>
            <a:r>
              <a:rPr lang="en-US" altLang="zh-TW" dirty="0">
                <a:latin typeface="Arial Black" panose="020B0A04020102020204" pitchFamily="34" charset="0"/>
              </a:rPr>
              <a:t>IEP</a:t>
            </a:r>
            <a:r>
              <a:rPr lang="zh-TW" altLang="en-US" dirty="0">
                <a:latin typeface="Arial Black" panose="020B0A04020102020204" pitchFamily="34" charset="0"/>
              </a:rPr>
              <a:t>不難，掌握四個關鍵問題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8363272" cy="4608512"/>
          </a:xfrm>
        </p:spPr>
        <p:txBody>
          <a:bodyPr/>
          <a:lstStyle/>
          <a:p>
            <a:pPr lvl="0">
              <a:lnSpc>
                <a:spcPts val="3500"/>
              </a:lnSpc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能力現況：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3275" lvl="1" indent="-260350" algn="just">
              <a:lnSpc>
                <a:spcPts val="3400"/>
              </a:lnSpc>
              <a:spcBef>
                <a:spcPts val="600"/>
              </a:spcBef>
              <a:buFont typeface="Wingdings 2" panose="05020102010507070707" pitchFamily="18" charset="2"/>
              <a:buChar char=""/>
            </a:pPr>
            <a:r>
              <a:rPr lang="zh-TW" altLang="en-US" sz="2600" dirty="0"/>
              <a:t>這個學生最主要的困難與優勢是什麼？</a:t>
            </a:r>
          </a:p>
          <a:p>
            <a:pPr lvl="0">
              <a:lnSpc>
                <a:spcPts val="3500"/>
              </a:lnSpc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需求評估：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3275" lvl="1" indent="-260350" algn="just">
              <a:lnSpc>
                <a:spcPts val="3400"/>
              </a:lnSpc>
              <a:spcBef>
                <a:spcPts val="600"/>
              </a:spcBef>
              <a:buFont typeface="Wingdings 2" panose="05020102010507070707" pitchFamily="18" charset="2"/>
              <a:buChar char=""/>
            </a:pPr>
            <a:r>
              <a:rPr lang="zh-TW" altLang="en-US" sz="2600" dirty="0"/>
              <a:t>這個困難對於他在班上的學習及活動參與會有哪些限制？</a:t>
            </a:r>
            <a:endParaRPr lang="en-US" altLang="zh-TW" sz="2600" dirty="0"/>
          </a:p>
          <a:p>
            <a:pPr lvl="0">
              <a:lnSpc>
                <a:spcPts val="3500"/>
              </a:lnSpc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相關服務與支持措施：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3275" lvl="1" indent="-260350">
              <a:lnSpc>
                <a:spcPts val="3500"/>
              </a:lnSpc>
              <a:spcBef>
                <a:spcPts val="600"/>
              </a:spcBef>
              <a:buFont typeface="Wingdings 2" panose="05020102010507070707" pitchFamily="18" charset="2"/>
              <a:buChar char=""/>
            </a:pPr>
            <a:r>
              <a:rPr lang="zh-TW" altLang="en-US" sz="2600" dirty="0"/>
              <a:t>學校可以做哪些事幫助他學習參與？</a:t>
            </a:r>
            <a:endParaRPr lang="en-US" altLang="zh-TW" sz="2600" dirty="0"/>
          </a:p>
          <a:p>
            <a:pPr lvl="0">
              <a:lnSpc>
                <a:spcPts val="3500"/>
              </a:lnSpc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學年與學期教育目標：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3275" lvl="1" indent="-260350">
              <a:lnSpc>
                <a:spcPts val="3500"/>
              </a:lnSpc>
              <a:spcBef>
                <a:spcPts val="600"/>
              </a:spcBef>
              <a:buFont typeface="Wingdings 2" panose="05020102010507070707" pitchFamily="18" charset="2"/>
              <a:buChar char=""/>
            </a:pPr>
            <a:r>
              <a:rPr lang="zh-TW" altLang="en-US" sz="2600" dirty="0"/>
              <a:t>未來一年他最優先要學會的？</a:t>
            </a:r>
            <a:endParaRPr lang="en-US" altLang="zh-TW" sz="26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390364" y="5649359"/>
            <a:ext cx="8363272" cy="1152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團隊每份子貢獻這些問題的「看見」，</a:t>
            </a:r>
            <a:endParaRPr lang="en-US" altLang="zh-TW" sz="36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就是團隊合作</a:t>
            </a:r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!</a:t>
            </a:r>
            <a:endParaRPr lang="zh-TW" altLang="en-US" sz="36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4158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16641" y="6565299"/>
            <a:ext cx="412997" cy="314824"/>
          </a:xfrm>
        </p:spPr>
        <p:txBody>
          <a:bodyPr/>
          <a:lstStyle/>
          <a:p>
            <a:fld id="{F0063435-CC91-4C20-8964-98B258FF3C6D}" type="slidenum">
              <a:rPr lang="zh-TW" altLang="en-US" b="1" smtClean="0"/>
              <a:pPr/>
              <a:t>46</a:t>
            </a:fld>
            <a:endParaRPr lang="zh-TW" altLang="en-US" b="1" dirty="0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A3636001-204D-4B7E-BBED-797C9D90022B}"/>
              </a:ext>
            </a:extLst>
          </p:cNvPr>
          <p:cNvSpPr/>
          <p:nvPr/>
        </p:nvSpPr>
        <p:spPr>
          <a:xfrm>
            <a:off x="452450" y="188640"/>
            <a:ext cx="8184069" cy="1055825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5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      論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024355F7-6E7A-4597-879E-00F5D7B22A19}"/>
              </a:ext>
            </a:extLst>
          </p:cNvPr>
          <p:cNvGrpSpPr/>
          <p:nvPr/>
        </p:nvGrpSpPr>
        <p:grpSpPr>
          <a:xfrm>
            <a:off x="766744" y="5773211"/>
            <a:ext cx="7632848" cy="792088"/>
            <a:chOff x="863328" y="2163210"/>
            <a:chExt cx="7632848" cy="792088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48399474-887D-4779-B92F-F5C9A7B4D0B3}"/>
                </a:ext>
              </a:extLst>
            </p:cNvPr>
            <p:cNvSpPr/>
            <p:nvPr/>
          </p:nvSpPr>
          <p:spPr>
            <a:xfrm>
              <a:off x="863328" y="2163210"/>
              <a:ext cx="2340000" cy="792088"/>
            </a:xfrm>
            <a:prstGeom prst="rect">
              <a:avLst/>
            </a:prstGeom>
            <a:solidFill>
              <a:srgbClr val="FF99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通用設計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B0D8BFC5-7582-4790-BEAF-675CD2BBDB49}"/>
                </a:ext>
              </a:extLst>
            </p:cNvPr>
            <p:cNvSpPr/>
            <p:nvPr/>
          </p:nvSpPr>
          <p:spPr>
            <a:xfrm>
              <a:off x="3275752" y="2163210"/>
              <a:ext cx="2808000" cy="79208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無障礙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可及性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64792286-D41F-4EFD-A6A8-092CEA2DDDDA}"/>
                </a:ext>
              </a:extLst>
            </p:cNvPr>
            <p:cNvSpPr/>
            <p:nvPr/>
          </p:nvSpPr>
          <p:spPr>
            <a:xfrm>
              <a:off x="6156176" y="2163210"/>
              <a:ext cx="2340000" cy="79208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合理調整</a:t>
              </a:r>
            </a:p>
          </p:txBody>
        </p:sp>
      </p:grpSp>
      <p:sp>
        <p:nvSpPr>
          <p:cNvPr id="8" name="文字方塊 7">
            <a:extLst>
              <a:ext uri="{FF2B5EF4-FFF2-40B4-BE49-F238E27FC236}">
                <a16:creationId xmlns:a16="http://schemas.microsoft.com/office/drawing/2014/main" id="{3555ED06-5D43-4CEE-9836-4B6AF18AF841}"/>
              </a:ext>
            </a:extLst>
          </p:cNvPr>
          <p:cNvSpPr txBox="1"/>
          <p:nvPr/>
        </p:nvSpPr>
        <p:spPr>
          <a:xfrm>
            <a:off x="1916191" y="1244465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先一樣，再不一樣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47AADB5-F052-4FF4-A02C-6F41EC9A1718}"/>
              </a:ext>
            </a:extLst>
          </p:cNvPr>
          <p:cNvSpPr txBox="1"/>
          <p:nvPr/>
        </p:nvSpPr>
        <p:spPr>
          <a:xfrm>
            <a:off x="1327043" y="2013906"/>
            <a:ext cx="64348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程序一樣，內涵不一樣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555ED06-5D43-4CEE-9836-4B6AF18AF841}"/>
              </a:ext>
            </a:extLst>
          </p:cNvPr>
          <p:cNvSpPr txBox="1"/>
          <p:nvPr/>
        </p:nvSpPr>
        <p:spPr>
          <a:xfrm>
            <a:off x="1187624" y="2742877"/>
            <a:ext cx="7200000" cy="2870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每一個學生不分身分、不分類別，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都有權利獲得有品質的教育，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都適用對全體學生的規範，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都享有學校的所有資源，</a:t>
            </a:r>
            <a:endParaRPr lang="en-US" altLang="zh-TW" sz="2800" dirty="0">
              <a:latin typeface="+mn-ea"/>
            </a:endParaRPr>
          </a:p>
          <a:p>
            <a:pPr algn="ctr">
              <a:lnSpc>
                <a:spcPts val="4400"/>
              </a:lnSpc>
            </a:pPr>
            <a:r>
              <a:rPr lang="zh-TW" altLang="en-US" sz="2800" dirty="0">
                <a:latin typeface="+mn-ea"/>
              </a:rPr>
              <a:t>但因應多元差異，給予不一樣的彈性與支持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38857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47</a:t>
            </a:fld>
            <a:endParaRPr lang="zh-TW" alt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76430" y="1612745"/>
            <a:ext cx="7560890" cy="122416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zh-TW" altLang="en-US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障礙平權</a:t>
            </a:r>
            <a:r>
              <a:rPr lang="en-US" altLang="zh-TW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-</a:t>
            </a:r>
            <a:r>
              <a:rPr lang="zh-TW" altLang="en-US" sz="6000" dirty="0">
                <a:solidFill>
                  <a:schemeClr val="bg1"/>
                </a:solidFill>
                <a:effectLst/>
                <a:latin typeface="標楷體" pitchFamily="65" charset="-120"/>
                <a:ea typeface="標楷體" pitchFamily="65" charset="-120"/>
              </a:rPr>
              <a:t>從校園開始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5913082-EEFA-4910-A147-4814F26895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05158"/>
            <a:ext cx="4191558" cy="2873838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82" y="836712"/>
            <a:ext cx="864096" cy="112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局徽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544" y="2547610"/>
            <a:ext cx="810051" cy="85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弧形箭號 (上彎) 6">
            <a:hlinkClick r:id="rId5" action="ppaction://hlinksldjump"/>
          </p:cNvPr>
          <p:cNvSpPr/>
          <p:nvPr/>
        </p:nvSpPr>
        <p:spPr>
          <a:xfrm>
            <a:off x="8531415" y="5917227"/>
            <a:ext cx="361065" cy="248077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93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11" name="矩形: 圓角 4">
            <a:extLst>
              <a:ext uri="{FF2B5EF4-FFF2-40B4-BE49-F238E27FC236}">
                <a16:creationId xmlns:a16="http://schemas.microsoft.com/office/drawing/2014/main" id="{42EE49FF-07FE-45E2-A43F-13DA0EAAAA5F}"/>
              </a:ext>
            </a:extLst>
          </p:cNvPr>
          <p:cNvSpPr/>
          <p:nvPr/>
        </p:nvSpPr>
        <p:spPr>
          <a:xfrm>
            <a:off x="683568" y="147612"/>
            <a:ext cx="7774277" cy="1769220"/>
          </a:xfrm>
          <a:prstGeom prst="roundRect">
            <a:avLst>
              <a:gd name="adj" fmla="val 0"/>
            </a:avLst>
          </a:prstGeom>
          <a:solidFill>
            <a:schemeClr val="accent4">
              <a:lumMod val="75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特殊生越來越多，</a:t>
            </a:r>
            <a:endParaRPr lang="en-US" altLang="zh-TW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代表融合教育越做越好？</a:t>
            </a:r>
          </a:p>
        </p:txBody>
      </p:sp>
      <p:sp>
        <p:nvSpPr>
          <p:cNvPr id="12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361196" y="2132856"/>
            <a:ext cx="8419017" cy="2952328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800"/>
              </a:lnSpc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發現學生學習差異與需求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>
              <a:lnSpc>
                <a:spcPts val="4800"/>
              </a:lnSpc>
              <a:spcAft>
                <a:spcPts val="600"/>
              </a:spcAft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是融合教育成功的前提，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>
              <a:lnSpc>
                <a:spcPts val="4800"/>
              </a:lnSpc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但，鑑定後如只是分流到資源班、特教班學習、甚至拒絕學生參加學習扶助，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>
              <a:lnSpc>
                <a:spcPts val="4800"/>
              </a:lnSpc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則與融合教育背道而馳。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: 圓角 5">
            <a:extLst>
              <a:ext uri="{FF2B5EF4-FFF2-40B4-BE49-F238E27FC236}">
                <a16:creationId xmlns:a16="http://schemas.microsoft.com/office/drawing/2014/main" id="{886E0A16-6180-49D4-9BC6-67BD20F6F587}"/>
              </a:ext>
            </a:extLst>
          </p:cNvPr>
          <p:cNvSpPr/>
          <p:nvPr/>
        </p:nvSpPr>
        <p:spPr>
          <a:xfrm>
            <a:off x="827584" y="5193674"/>
            <a:ext cx="7128792" cy="1564327"/>
          </a:xfrm>
          <a:prstGeom prst="roundRect">
            <a:avLst>
              <a:gd name="adj" fmla="val 0"/>
            </a:avLst>
          </a:prstGeo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zh-TW" altLang="en-US" sz="3800" b="1" kern="100" spc="-10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鑑定不能幫助學生解決問題</a:t>
            </a:r>
            <a:endParaRPr lang="en-US" altLang="zh-TW" sz="3800" b="1" kern="100" spc="-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algn="ctr"/>
            <a:r>
              <a:rPr lang="zh-TW" altLang="en-US" sz="3800" b="1" kern="100" spc="-10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我們做的事才會！</a:t>
            </a:r>
          </a:p>
        </p:txBody>
      </p:sp>
    </p:spTree>
    <p:extLst>
      <p:ext uri="{BB962C8B-B14F-4D97-AF65-F5344CB8AC3E}">
        <p14:creationId xmlns:p14="http://schemas.microsoft.com/office/powerpoint/2010/main" val="48954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0DF535-C824-42B4-921A-7F0086C9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238984" y="463897"/>
            <a:ext cx="8666032" cy="123691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8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CRPD </a:t>
            </a:r>
            <a:r>
              <a:rPr lang="zh-TW" altLang="en-US" sz="48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怎麼說</a:t>
            </a:r>
            <a:endParaRPr lang="zh-TW" altLang="en-US" sz="4800" b="1" dirty="0">
              <a:solidFill>
                <a:schemeClr val="tx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11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494949" y="1700808"/>
            <a:ext cx="8136905" cy="3869775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zh-TW" altLang="en-US" sz="36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身心障礙者權利公約第</a:t>
            </a:r>
            <a:r>
              <a:rPr lang="en-US" altLang="zh-TW" sz="36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24</a:t>
            </a:r>
            <a:r>
              <a:rPr lang="zh-TW" altLang="en-US" sz="3600" dirty="0">
                <a:solidFill>
                  <a:schemeClr val="tx1"/>
                </a:solidFill>
                <a:latin typeface="細明體-ExtB" panose="02020500000000000000" pitchFamily="18" charset="-120"/>
                <a:ea typeface="細明體-ExtB" panose="02020500000000000000" pitchFamily="18" charset="-120"/>
              </a:rPr>
              <a:t>條</a:t>
            </a:r>
          </a:p>
          <a:p>
            <a:pPr marL="1073150" lvl="1" indent="-358775" algn="just" hangingPunct="0">
              <a:lnSpc>
                <a:spcPts val="4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不因身心障礙而被排拒於普通教育系統之外。</a:t>
            </a:r>
            <a:endParaRPr lang="en-US" altLang="zh-TW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73150" lvl="1" indent="-358775" algn="just" hangingPunct="0">
              <a:lnSpc>
                <a:spcPts val="4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提供</a:t>
            </a:r>
            <a:r>
              <a:rPr lang="zh-TW" altLang="en-US" sz="32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合理調整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以滿足個人需求；</a:t>
            </a:r>
            <a:endParaRPr lang="en-US" altLang="zh-TW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73150" lvl="1" indent="-358775" algn="just" hangingPunct="0">
              <a:lnSpc>
                <a:spcPts val="4400"/>
              </a:lnSpc>
              <a:spcAft>
                <a:spcPts val="600"/>
              </a:spcAft>
              <a:buFont typeface="Wingdings 2" panose="05020102010507070707" pitchFamily="18" charset="2"/>
              <a:buChar char=""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身心障礙者於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普通教育系統中獲得必要有效之個別化協助措施。</a:t>
            </a:r>
            <a:endParaRPr lang="en-US" altLang="zh-TW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2595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6296BF4-3156-4493-8B41-06BA2037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13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443403" y="1844824"/>
            <a:ext cx="8257194" cy="3921763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3538" indent="-363538" algn="just" hangingPunct="0">
              <a:lnSpc>
                <a:spcPts val="4800"/>
              </a:lnSpc>
              <a:spcAft>
                <a:spcPts val="900"/>
              </a:spcAft>
              <a:buFont typeface="Wingdings 2" panose="05020102010507070707" pitchFamily="18" charset="2"/>
              <a:buChar char=""/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對</a:t>
            </a:r>
            <a:r>
              <a:rPr lang="zh-TW" altLang="en-US" sz="36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所有學生抱有高度期待</a:t>
            </a: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3538" indent="-363538" algn="just" hangingPunct="0">
              <a:lnSpc>
                <a:spcPts val="4800"/>
              </a:lnSpc>
              <a:spcAft>
                <a:spcPts val="900"/>
              </a:spcAft>
              <a:buFont typeface="Wingdings 2" panose="05020102010507070707" pitchFamily="18" charset="2"/>
              <a:buChar char=""/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系統化改變與調整教學內容、教學方法、提供彈性課程。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3538" indent="-363538" algn="just" hangingPunct="0">
              <a:lnSpc>
                <a:spcPts val="4800"/>
              </a:lnSpc>
              <a:spcAft>
                <a:spcPts val="900"/>
              </a:spcAft>
              <a:buFont typeface="Wingdings 2" panose="05020102010507070707" pitchFamily="18" charset="2"/>
              <a:buChar char=""/>
            </a:pPr>
            <a:r>
              <a:rPr lang="zh-TW" altLang="en-US" sz="3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順應學生不同優勢、需求和學習風格提供支持、合理調整和早期介入，使所有學習者都能發揮潛能。</a:t>
            </a:r>
            <a:endParaRPr lang="en-US" altLang="zh-TW" sz="3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238984" y="463897"/>
            <a:ext cx="8666032" cy="123691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2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依據</a:t>
            </a:r>
            <a:r>
              <a:rPr lang="en-US" altLang="zh-TW" sz="42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CRPD</a:t>
            </a:r>
            <a:r>
              <a:rPr lang="zh-TW" altLang="en-US" sz="42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，融合教育是</a:t>
            </a:r>
            <a:r>
              <a:rPr lang="en-US" altLang="zh-TW" sz="4200" b="1" dirty="0">
                <a:latin typeface="Arial Black" panose="020B0A0402010202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…</a:t>
            </a:r>
            <a:endParaRPr lang="zh-TW" altLang="en-US" sz="4200" b="1" dirty="0">
              <a:solidFill>
                <a:schemeClr val="tx1"/>
              </a:solidFill>
              <a:latin typeface="Arial Black" panose="020B0A040201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90851" y="5965888"/>
            <a:ext cx="5845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b="1" dirty="0">
                <a:latin typeface="Times New Roman" panose="02020603050405020304" pitchFamily="18" charset="0"/>
                <a:ea typeface="細明體" panose="02020509000000000000" pitchFamily="49" charset="-120"/>
                <a:cs typeface="Times New Roman" panose="02020603050405020304" pitchFamily="18" charset="0"/>
              </a:rPr>
              <a:t>CRPD</a:t>
            </a:r>
            <a:r>
              <a:rPr lang="zh-TW" altLang="en-US" sz="2000" b="1" dirty="0">
                <a:latin typeface="Times New Roman" panose="02020603050405020304" pitchFamily="18" charset="0"/>
                <a:ea typeface="細明體" panose="02020509000000000000" pitchFamily="49" charset="-120"/>
                <a:cs typeface="Times New Roman" panose="02020603050405020304" pitchFamily="18" charset="0"/>
              </a:rPr>
              <a:t>第</a:t>
            </a:r>
            <a:r>
              <a:rPr lang="en-US" altLang="zh-TW" sz="2000" b="1" dirty="0">
                <a:latin typeface="Times New Roman" panose="02020603050405020304" pitchFamily="18" charset="0"/>
                <a:ea typeface="細明體" panose="02020509000000000000" pitchFamily="49" charset="-120"/>
                <a:cs typeface="Times New Roman" panose="02020603050405020304" pitchFamily="18" charset="0"/>
              </a:rPr>
              <a:t>4</a:t>
            </a:r>
            <a:r>
              <a:rPr lang="zh-TW" altLang="en-US" sz="2000" b="1" dirty="0">
                <a:latin typeface="Times New Roman" panose="02020603050405020304" pitchFamily="18" charset="0"/>
                <a:ea typeface="細明體" panose="02020509000000000000" pitchFamily="49" charset="-120"/>
                <a:cs typeface="Times New Roman" panose="02020603050405020304" pitchFamily="18" charset="0"/>
              </a:rPr>
              <a:t>號一般性意見：有權接受融合教育（</a:t>
            </a:r>
            <a:r>
              <a:rPr lang="en-US" altLang="zh-TW" sz="2000" b="1" dirty="0">
                <a:latin typeface="Times New Roman" panose="02020603050405020304" pitchFamily="18" charset="0"/>
                <a:ea typeface="細明體" panose="02020509000000000000" pitchFamily="49" charset="-120"/>
                <a:cs typeface="Times New Roman" panose="02020603050405020304" pitchFamily="18" charset="0"/>
              </a:rPr>
              <a:t>2016</a:t>
            </a:r>
            <a:r>
              <a:rPr lang="zh-TW" altLang="en-US" sz="2000" b="1" dirty="0">
                <a:latin typeface="Times New Roman" panose="02020603050405020304" pitchFamily="18" charset="0"/>
                <a:ea typeface="細明體" panose="02020509000000000000" pitchFamily="49" charset="-120"/>
                <a:cs typeface="Times New Roman" panose="02020603050405020304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28518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01EBCA2D-C2BC-457C-AA3F-2C0852A0ED05}"/>
              </a:ext>
            </a:extLst>
          </p:cNvPr>
          <p:cNvSpPr/>
          <p:nvPr/>
        </p:nvSpPr>
        <p:spPr>
          <a:xfrm>
            <a:off x="107504" y="463897"/>
            <a:ext cx="8942012" cy="123691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b="1" spc="-14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看見學生的個別差異，但後續該怎麼做？</a:t>
            </a:r>
            <a:endParaRPr lang="zh-TW" altLang="en-US" sz="4000" b="1" spc="-14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F73321C0-23CB-4388-95F6-A668BEA75A92}"/>
              </a:ext>
            </a:extLst>
          </p:cNvPr>
          <p:cNvGrpSpPr/>
          <p:nvPr/>
        </p:nvGrpSpPr>
        <p:grpSpPr>
          <a:xfrm>
            <a:off x="899592" y="2427818"/>
            <a:ext cx="7932561" cy="1137646"/>
            <a:chOff x="1475656" y="2132856"/>
            <a:chExt cx="7677939" cy="1152128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033C2B40-E60E-40EF-9B93-712732011BFD}"/>
                </a:ext>
              </a:extLst>
            </p:cNvPr>
            <p:cNvSpPr/>
            <p:nvPr/>
          </p:nvSpPr>
          <p:spPr>
            <a:xfrm>
              <a:off x="1475656" y="2132856"/>
              <a:ext cx="1224136" cy="115212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6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A</a:t>
              </a:r>
              <a:endParaRPr lang="zh-TW" altLang="en-US" sz="60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913B9D25-CBA8-4A59-8958-EF3B1DBE7477}"/>
                </a:ext>
              </a:extLst>
            </p:cNvPr>
            <p:cNvSpPr txBox="1"/>
            <p:nvPr/>
          </p:nvSpPr>
          <p:spPr>
            <a:xfrm>
              <a:off x="2784820" y="2132856"/>
              <a:ext cx="636877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5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一套標準</a:t>
              </a:r>
              <a:r>
                <a:rPr lang="en-US" altLang="zh-TW" sz="5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5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一種教法</a:t>
              </a:r>
            </a:p>
          </p:txBody>
        </p:sp>
      </p:grpSp>
      <p:grpSp>
        <p:nvGrpSpPr>
          <p:cNvPr id="7" name="群組 6">
            <a:extLst>
              <a:ext uri="{FF2B5EF4-FFF2-40B4-BE49-F238E27FC236}">
                <a16:creationId xmlns:a16="http://schemas.microsoft.com/office/drawing/2014/main" id="{C3610EB7-476C-41E8-B56B-F439456F59F9}"/>
              </a:ext>
            </a:extLst>
          </p:cNvPr>
          <p:cNvGrpSpPr/>
          <p:nvPr/>
        </p:nvGrpSpPr>
        <p:grpSpPr>
          <a:xfrm>
            <a:off x="899592" y="4149080"/>
            <a:ext cx="7560840" cy="1152128"/>
            <a:chOff x="1475656" y="2132856"/>
            <a:chExt cx="7080193" cy="1152128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E5E4A5E1-1C7A-4B6E-9052-C7DB050060A9}"/>
                </a:ext>
              </a:extLst>
            </p:cNvPr>
            <p:cNvSpPr/>
            <p:nvPr/>
          </p:nvSpPr>
          <p:spPr>
            <a:xfrm>
              <a:off x="1475656" y="2132856"/>
              <a:ext cx="1224136" cy="115212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6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B</a:t>
              </a:r>
              <a:endParaRPr lang="zh-TW" altLang="en-US" sz="60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6314FB6D-1A99-4B04-8134-E534F16132CE}"/>
                </a:ext>
              </a:extLst>
            </p:cNvPr>
            <p:cNvSpPr txBox="1"/>
            <p:nvPr/>
          </p:nvSpPr>
          <p:spPr>
            <a:xfrm>
              <a:off x="2784820" y="2204864"/>
              <a:ext cx="577102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5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通用設計</a:t>
              </a:r>
              <a:r>
                <a:rPr lang="en-US" altLang="zh-TW" sz="5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5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合理調整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467544" y="4005064"/>
            <a:ext cx="8208912" cy="14401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55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AEDCE85-3B5C-486D-89BC-55C5BFEBF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3435-CC91-4C20-8964-98B258FF3C6D}" type="slidenum">
              <a:rPr lang="zh-TW" altLang="en-US" smtClean="0"/>
              <a:pPr/>
              <a:t>9</a:t>
            </a:fld>
            <a:endParaRPr lang="zh-TW" altLang="en-US"/>
          </a:p>
        </p:txBody>
      </p:sp>
      <p:sp>
        <p:nvSpPr>
          <p:cNvPr id="6" name="矩形: 圓角 2">
            <a:extLst>
              <a:ext uri="{FF2B5EF4-FFF2-40B4-BE49-F238E27FC236}">
                <a16:creationId xmlns:a16="http://schemas.microsoft.com/office/drawing/2014/main" id="{DAFF8C8C-6458-4C9E-9319-4592BEFC02C3}"/>
              </a:ext>
            </a:extLst>
          </p:cNvPr>
          <p:cNvSpPr/>
          <p:nvPr/>
        </p:nvSpPr>
        <p:spPr>
          <a:xfrm>
            <a:off x="58041" y="216766"/>
            <a:ext cx="8784976" cy="907504"/>
          </a:xfrm>
          <a:prstGeom prst="roundRect">
            <a:avLst/>
          </a:prstGeom>
          <a:solidFill>
            <a:srgbClr val="1F497D"/>
          </a:solidFill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just"/>
            <a:r>
              <a:rPr lang="zh-TW" altLang="en-US" sz="46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課程與教學的</a:t>
            </a:r>
            <a:r>
              <a:rPr lang="zh-TW" altLang="en-US" sz="4600" b="1" kern="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通用設計</a:t>
            </a:r>
            <a:r>
              <a:rPr lang="zh-TW" altLang="en-US" sz="46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en-US" altLang="zh-TW" sz="46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endParaRPr lang="zh-TW" altLang="en-US" sz="46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: 圓角 5">
            <a:extLst>
              <a:ext uri="{FF2B5EF4-FFF2-40B4-BE49-F238E27FC236}">
                <a16:creationId xmlns:a16="http://schemas.microsoft.com/office/drawing/2014/main" id="{C20FC2A5-65A5-45E6-A868-FDAD440F770D}"/>
              </a:ext>
            </a:extLst>
          </p:cNvPr>
          <p:cNvSpPr/>
          <p:nvPr/>
        </p:nvSpPr>
        <p:spPr>
          <a:xfrm>
            <a:off x="248573" y="1063080"/>
            <a:ext cx="8562538" cy="1740768"/>
          </a:xfrm>
          <a:prstGeom prst="roundRect">
            <a:avLst>
              <a:gd name="adj" fmla="val 0"/>
            </a:avLst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3538" indent="-363538" algn="just" hangingPunct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掌握</a:t>
            </a:r>
            <a:r>
              <a:rPr lang="zh-TW" altLang="en-US" sz="30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多元表徵、多元表達、多元參與</a:t>
            </a:r>
            <a:r>
              <a:rPr lang="zh-TW" altLang="en-US" sz="30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三大原則，盡可能讓所有學生參與。</a:t>
            </a:r>
            <a:endParaRPr lang="en-US" altLang="zh-TW" sz="30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3538" indent="-363538" algn="just" hangingPunct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zh-TW" altLang="en-US" sz="30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舉例來說：</a:t>
            </a:r>
            <a:endParaRPr lang="en-US" altLang="zh-TW" sz="30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01565"/>
              </p:ext>
            </p:extLst>
          </p:nvPr>
        </p:nvGraphicFramePr>
        <p:xfrm>
          <a:off x="332889" y="2740451"/>
          <a:ext cx="8642232" cy="3909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409">
                  <a:extLst>
                    <a:ext uri="{9D8B030D-6E8A-4147-A177-3AD203B41FA5}">
                      <a16:colId xmlns:a16="http://schemas.microsoft.com/office/drawing/2014/main" val="2063125748"/>
                    </a:ext>
                  </a:extLst>
                </a:gridCol>
                <a:gridCol w="2016582">
                  <a:extLst>
                    <a:ext uri="{9D8B030D-6E8A-4147-A177-3AD203B41FA5}">
                      <a16:colId xmlns:a16="http://schemas.microsoft.com/office/drawing/2014/main" val="3461694127"/>
                    </a:ext>
                  </a:extLst>
                </a:gridCol>
                <a:gridCol w="5483241">
                  <a:extLst>
                    <a:ext uri="{9D8B030D-6E8A-4147-A177-3AD203B41FA5}">
                      <a16:colId xmlns:a16="http://schemas.microsoft.com/office/drawing/2014/main" val="1706487268"/>
                    </a:ext>
                  </a:extLst>
                </a:gridCol>
              </a:tblGrid>
              <a:tr h="35977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/>
                        <a:t>原則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/>
                        <a:t>說明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/>
                        <a:t>事例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363686"/>
                  </a:ext>
                </a:extLst>
              </a:tr>
              <a:tr h="124369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400"/>
                        </a:lnSpc>
                        <a:spcAft>
                          <a:spcPts val="600"/>
                        </a:spcAft>
                      </a:pPr>
                      <a:r>
                        <a:rPr lang="zh-TW" altLang="en-US" sz="1800" b="1" dirty="0"/>
                        <a:t>多元表徵的學習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2400"/>
                        </a:lnSpc>
                        <a:spcAft>
                          <a:spcPts val="600"/>
                        </a:spcAft>
                      </a:pPr>
                      <a:r>
                        <a:rPr lang="zh-TW" altLang="en-US" sz="1800" dirty="0"/>
                        <a:t>指以不同的方式呈現訊息。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lvl="1" indent="-179388" algn="just" hangingPunct="0">
                        <a:lnSpc>
                          <a:spcPts val="2400"/>
                        </a:lnSpc>
                        <a:spcAft>
                          <a:spcPts val="30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1800" dirty="0"/>
                        <a:t>教材除了文字，也提供語音格式版本。</a:t>
                      </a:r>
                      <a:endParaRPr lang="en-US" altLang="zh-TW" sz="1800" dirty="0"/>
                    </a:p>
                    <a:p>
                      <a:pPr marL="179388" lvl="1" indent="-179388" algn="just" hangingPunct="0">
                        <a:lnSpc>
                          <a:spcPts val="2400"/>
                        </a:lnSpc>
                        <a:spcAft>
                          <a:spcPts val="30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1800" dirty="0"/>
                        <a:t>上課除了口語講解，也同時呈現字幕、板書，幫助不同學習風格學生受惠。</a:t>
                      </a:r>
                      <a:endParaRPr lang="en-US" altLang="zh-TW" sz="1800" dirty="0"/>
                    </a:p>
                    <a:p>
                      <a:pPr marL="179388" lvl="1" indent="-179388" algn="just" hangingPunct="0">
                        <a:lnSpc>
                          <a:spcPts val="2400"/>
                        </a:lnSpc>
                        <a:spcAft>
                          <a:spcPts val="30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1800" dirty="0"/>
                        <a:t>使用圖像、圖表、動畫及具體操作等幫助學生理解</a:t>
                      </a:r>
                      <a:endParaRPr lang="en-US" altLang="zh-TW" sz="1800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324720"/>
                  </a:ext>
                </a:extLst>
              </a:tr>
              <a:tr h="6210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/>
                        <a:t>多元表達的反應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2400"/>
                        </a:lnSpc>
                        <a:spcAft>
                          <a:spcPts val="600"/>
                        </a:spcAft>
                      </a:pPr>
                      <a:r>
                        <a:rPr lang="zh-TW" altLang="en-US" sz="1800" dirty="0"/>
                        <a:t>允許學生透過不同的方式表達。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just" defTabSz="914400" rtl="0" eaLnBrk="1" fontAlgn="auto" latinLnBrk="0" hangingPunct="0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800" dirty="0"/>
                        <a:t>書面文字報告之外，可以</a:t>
                      </a:r>
                      <a:r>
                        <a:rPr lang="zh-TW" altLang="en-US" sz="1800" b="1" dirty="0"/>
                        <a:t>口頭報告、影音或是完成實作任務等形式呈現</a:t>
                      </a:r>
                      <a:r>
                        <a:rPr lang="zh-TW" altLang="en-US" sz="1800" dirty="0"/>
                        <a:t>。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288203"/>
                  </a:ext>
                </a:extLst>
              </a:tr>
              <a:tr h="14163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/>
                        <a:t>多元參與的動機</a:t>
                      </a:r>
                      <a:endParaRPr lang="en-US" altLang="zh-TW" sz="1800" b="1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2400"/>
                        </a:lnSpc>
                        <a:spcAft>
                          <a:spcPts val="600"/>
                        </a:spcAft>
                      </a:pPr>
                      <a:r>
                        <a:rPr lang="zh-TW" altLang="en-US" sz="1800" dirty="0"/>
                        <a:t>透過不同的策略來激發和維持學生的學習動機。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 hangingPunct="0">
                        <a:lnSpc>
                          <a:spcPts val="2400"/>
                        </a:lnSpc>
                        <a:spcAft>
                          <a:spcPts val="30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1800" dirty="0"/>
                        <a:t>根據學生興趣和能力來調整學習活動</a:t>
                      </a:r>
                      <a:endParaRPr lang="en-US" altLang="zh-TW" sz="1800" dirty="0"/>
                    </a:p>
                    <a:p>
                      <a:pPr marL="179388" indent="-179388" algn="just" hangingPunct="0">
                        <a:lnSpc>
                          <a:spcPts val="2400"/>
                        </a:lnSpc>
                        <a:spcAft>
                          <a:spcPts val="30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1800" dirty="0"/>
                        <a:t>安排小組合作學習</a:t>
                      </a:r>
                      <a:endParaRPr lang="en-US" altLang="zh-TW" sz="1800" dirty="0"/>
                    </a:p>
                    <a:p>
                      <a:pPr marL="179388" indent="-179388" algn="just" hangingPunct="0">
                        <a:lnSpc>
                          <a:spcPts val="2400"/>
                        </a:lnSpc>
                        <a:spcAft>
                          <a:spcPts val="30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1800" dirty="0"/>
                        <a:t>遊戲或挑戰形式的學習</a:t>
                      </a:r>
                      <a:endParaRPr lang="en-US" altLang="zh-TW" sz="1800" dirty="0"/>
                    </a:p>
                    <a:p>
                      <a:pPr marL="179388" indent="-179388" algn="just" hangingPunct="0">
                        <a:lnSpc>
                          <a:spcPts val="2400"/>
                        </a:lnSpc>
                        <a:spcAft>
                          <a:spcPts val="300"/>
                        </a:spcAft>
                        <a:buFont typeface="Wingdings 2" panose="05020102010507070707" pitchFamily="18" charset="2"/>
                        <a:buChar char=""/>
                      </a:pPr>
                      <a:r>
                        <a:rPr lang="zh-TW" altLang="en-US" sz="1800" dirty="0"/>
                        <a:t>文化多樣性融入教材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6625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543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10627</TotalTime>
  <Words>3321</Words>
  <Application>Microsoft Office PowerPoint</Application>
  <PresentationFormat>如螢幕大小 (4:3)</PresentationFormat>
  <Paragraphs>432</Paragraphs>
  <Slides>47</Slides>
  <Notes>10</Notes>
  <HiddenSlides>0</HiddenSlides>
  <MMClips>0</MMClips>
  <ScaleCrop>false</ScaleCrop>
  <HeadingPairs>
    <vt:vector size="6" baseType="variant">
      <vt:variant>
        <vt:lpstr>使用字型</vt:lpstr>
      </vt:variant>
      <vt:variant>
        <vt:i4>16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47</vt:i4>
      </vt:variant>
    </vt:vector>
  </HeadingPairs>
  <TitlesOfParts>
    <vt:vector size="64" baseType="lpstr">
      <vt:lpstr>Microsoft Yahei</vt:lpstr>
      <vt:lpstr>細明體</vt:lpstr>
      <vt:lpstr>細明體-ExtB</vt:lpstr>
      <vt:lpstr>微軟正黑體</vt:lpstr>
      <vt:lpstr>新細明體</vt:lpstr>
      <vt:lpstr>新細明體-ExtB</vt:lpstr>
      <vt:lpstr>標楷體</vt:lpstr>
      <vt:lpstr>標楷體</vt:lpstr>
      <vt:lpstr>Arial</vt:lpstr>
      <vt:lpstr>Arial Black</vt:lpstr>
      <vt:lpstr>Calibri</vt:lpstr>
      <vt:lpstr>Century Gothic</vt:lpstr>
      <vt:lpstr>Times New Roman</vt:lpstr>
      <vt:lpstr>Wingdings</vt:lpstr>
      <vt:lpstr>Wingdings 2</vt:lpstr>
      <vt:lpstr>Wingdings 3</vt:lpstr>
      <vt:lpstr>Office 佈景主題</vt:lpstr>
      <vt:lpstr>PowerPoint 簡報</vt:lpstr>
      <vt:lpstr>PowerPoint 簡報</vt:lpstr>
      <vt:lpstr>PowerPoint 簡報</vt:lpstr>
      <vt:lpstr>普通班課程調整 學校特教評鑑指標1-1、3-6、3-7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學生活動參與 學校特教評鑑指標1-1、1-3 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校園無障礙/可及性 學校特教評鑑指標4-1 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參與IEP不難，掌握四個關鍵問題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sec2012-003</dc:creator>
  <cp:lastModifiedBy>User</cp:lastModifiedBy>
  <cp:revision>513</cp:revision>
  <cp:lastPrinted>2024-09-13T06:20:02Z</cp:lastPrinted>
  <dcterms:created xsi:type="dcterms:W3CDTF">2014-01-12T15:32:26Z</dcterms:created>
  <dcterms:modified xsi:type="dcterms:W3CDTF">2025-01-16T10:38:02Z</dcterms:modified>
</cp:coreProperties>
</file>